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5"/>
  </p:notesMasterIdLst>
  <p:sldIdLst>
    <p:sldId id="556" r:id="rId2"/>
    <p:sldId id="557" r:id="rId3"/>
    <p:sldId id="558" r:id="rId4"/>
    <p:sldId id="589" r:id="rId5"/>
    <p:sldId id="560" r:id="rId6"/>
    <p:sldId id="590" r:id="rId7"/>
    <p:sldId id="591" r:id="rId8"/>
    <p:sldId id="593" r:id="rId9"/>
    <p:sldId id="564" r:id="rId10"/>
    <p:sldId id="565" r:id="rId11"/>
    <p:sldId id="566" r:id="rId12"/>
    <p:sldId id="567" r:id="rId13"/>
    <p:sldId id="568" r:id="rId14"/>
    <p:sldId id="595" r:id="rId15"/>
    <p:sldId id="596" r:id="rId16"/>
    <p:sldId id="581" r:id="rId17"/>
    <p:sldId id="586" r:id="rId18"/>
    <p:sldId id="588" r:id="rId19"/>
    <p:sldId id="547" r:id="rId20"/>
    <p:sldId id="578" r:id="rId21"/>
    <p:sldId id="569" r:id="rId22"/>
    <p:sldId id="599" r:id="rId23"/>
    <p:sldId id="598" r:id="rId24"/>
    <p:sldId id="330" r:id="rId25"/>
    <p:sldId id="780" r:id="rId26"/>
    <p:sldId id="570" r:id="rId27"/>
    <p:sldId id="571" r:id="rId28"/>
    <p:sldId id="572" r:id="rId29"/>
    <p:sldId id="573" r:id="rId30"/>
    <p:sldId id="600" r:id="rId31"/>
    <p:sldId id="601" r:id="rId32"/>
    <p:sldId id="574" r:id="rId33"/>
    <p:sldId id="779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71" autoAdjust="0"/>
  </p:normalViewPr>
  <p:slideViewPr>
    <p:cSldViewPr snapToGrid="0">
      <p:cViewPr varScale="1">
        <p:scale>
          <a:sx n="107" d="100"/>
          <a:sy n="107" d="100"/>
        </p:scale>
        <p:origin x="55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7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51CB48-E7BD-4C78-A44B-103F20F794AA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B243917-4F4F-4F40-BFED-33FED9320A3D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1-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Nhận biết phản ứng của học viên ngay sau khóa học 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98B8CC-48FB-4AF3-9E28-5FC9BB3B4151}" type="parTrans" cxnId="{16B77BDE-F02C-42B7-9C8C-97766DFC2490}">
      <dgm:prSet/>
      <dgm:spPr/>
      <dgm:t>
        <a:bodyPr/>
        <a:lstStyle/>
        <a:p>
          <a:endParaRPr lang="en-US" sz="1600"/>
        </a:p>
      </dgm:t>
    </dgm:pt>
    <dgm:pt modelId="{8F87F338-8A1C-4633-BD45-DD9B571378D6}" type="sibTrans" cxnId="{16B77BDE-F02C-42B7-9C8C-97766DFC2490}">
      <dgm:prSet/>
      <dgm:spPr/>
      <dgm:t>
        <a:bodyPr/>
        <a:lstStyle/>
        <a:p>
          <a:endParaRPr lang="en-US" sz="1600"/>
        </a:p>
      </dgm:t>
    </dgm:pt>
    <dgm:pt modelId="{4DEA6DB9-606D-4EF4-A7C3-A9903EC132F4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2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b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Kiểm tra kiến thức/ kỹ năng của học viên tiếp thu ngay sau khóa học 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DE77F7-EC0F-4732-B7CB-3EDFD0430F9A}" type="parTrans" cxnId="{E290AD70-691D-4C17-8530-97740F65CF48}">
      <dgm:prSet/>
      <dgm:spPr/>
      <dgm:t>
        <a:bodyPr/>
        <a:lstStyle/>
        <a:p>
          <a:endParaRPr lang="en-US" sz="1600"/>
        </a:p>
      </dgm:t>
    </dgm:pt>
    <dgm:pt modelId="{9CF01213-4117-4028-A75C-8AB8A03CEB07}" type="sibTrans" cxnId="{E290AD70-691D-4C17-8530-97740F65CF48}">
      <dgm:prSet/>
      <dgm:spPr/>
      <dgm:t>
        <a:bodyPr/>
        <a:lstStyle/>
        <a:p>
          <a:endParaRPr lang="en-US" sz="1600"/>
        </a:p>
      </dgm:t>
    </dgm:pt>
    <dgm:pt modelId="{2C19F06E-CD9A-400F-9360-65261D333329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3 </a:t>
          </a:r>
          <a:b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Đ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ánh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 mức độ cải thiện trong kết quả công việc của học viên 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8DA308-D3CF-4D91-8E80-263517801276}" type="parTrans" cxnId="{E561B3C4-4A27-47F7-BB25-CFF082F2F160}">
      <dgm:prSet/>
      <dgm:spPr/>
      <dgm:t>
        <a:bodyPr/>
        <a:lstStyle/>
        <a:p>
          <a:endParaRPr lang="en-US" sz="1600"/>
        </a:p>
      </dgm:t>
    </dgm:pt>
    <dgm:pt modelId="{7629D8A7-A88E-4470-A022-05525C90C3D0}" type="sibTrans" cxnId="{E561B3C4-4A27-47F7-BB25-CFF082F2F160}">
      <dgm:prSet/>
      <dgm:spPr/>
      <dgm:t>
        <a:bodyPr/>
        <a:lstStyle/>
        <a:p>
          <a:endParaRPr lang="en-US" sz="1600"/>
        </a:p>
      </dgm:t>
    </dgm:pt>
    <dgm:pt modelId="{BCACF1A6-2467-44D1-98F7-AF723139F626}">
      <dgm:prSet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4 </a:t>
          </a:r>
          <a:b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Đánh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mức độ cải thiện trong kết quả hoạt động của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doanh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nghiệp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9DECAE-CB0A-4739-9EDC-38E94E50EBA7}" type="parTrans" cxnId="{F4E1235F-ACF3-4155-A3EA-C9618C6995A6}">
      <dgm:prSet/>
      <dgm:spPr/>
      <dgm:t>
        <a:bodyPr/>
        <a:lstStyle/>
        <a:p>
          <a:endParaRPr lang="en-US" sz="1600"/>
        </a:p>
      </dgm:t>
    </dgm:pt>
    <dgm:pt modelId="{10660BC6-CAB0-4FA0-9EE2-11F810D37ED0}" type="sibTrans" cxnId="{F4E1235F-ACF3-4155-A3EA-C9618C6995A6}">
      <dgm:prSet/>
      <dgm:spPr/>
      <dgm:t>
        <a:bodyPr/>
        <a:lstStyle/>
        <a:p>
          <a:endParaRPr lang="en-US" sz="1600"/>
        </a:p>
      </dgm:t>
    </dgm:pt>
    <dgm:pt modelId="{8DBDD5E1-253E-4072-A09A-BF021B8DC50D}">
      <dgm:prSet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5 </a:t>
          </a:r>
          <a:b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vi-VN" sz="1400" dirty="0">
              <a:latin typeface="Arial" panose="020B0604020202020204" pitchFamily="34" charset="0"/>
              <a:cs typeface="Arial" panose="020B0604020202020204" pitchFamily="34" charset="0"/>
            </a:rPr>
            <a:t>Đánh giá hiệu quả đào tạo về mặt tài chính – Đầu tư và lợi nhuận (ROI)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350E92-81F1-417B-988B-0CAB65135DAF}" type="parTrans" cxnId="{94A565EB-21C8-4DDD-807C-D0794CAB2803}">
      <dgm:prSet/>
      <dgm:spPr/>
      <dgm:t>
        <a:bodyPr/>
        <a:lstStyle/>
        <a:p>
          <a:endParaRPr lang="en-US" sz="1600"/>
        </a:p>
      </dgm:t>
    </dgm:pt>
    <dgm:pt modelId="{D7599E00-B7B5-4032-B0A2-6983BC937FD5}" type="sibTrans" cxnId="{94A565EB-21C8-4DDD-807C-D0794CAB2803}">
      <dgm:prSet/>
      <dgm:spPr/>
      <dgm:t>
        <a:bodyPr/>
        <a:lstStyle/>
        <a:p>
          <a:endParaRPr lang="en-US" sz="1600"/>
        </a:p>
      </dgm:t>
    </dgm:pt>
    <dgm:pt modelId="{90B7CBC4-2A68-4EB0-8474-2067591EF0FC}" type="pres">
      <dgm:prSet presAssocID="{C351CB48-E7BD-4C78-A44B-103F20F794AA}" presName="rootnode" presStyleCnt="0">
        <dgm:presLayoutVars>
          <dgm:chMax/>
          <dgm:chPref/>
          <dgm:dir/>
          <dgm:animLvl val="lvl"/>
        </dgm:presLayoutVars>
      </dgm:prSet>
      <dgm:spPr/>
    </dgm:pt>
    <dgm:pt modelId="{38E9B27B-FEEA-4600-B8FD-5633C9E587F7}" type="pres">
      <dgm:prSet presAssocID="{2B243917-4F4F-4F40-BFED-33FED9320A3D}" presName="composite" presStyleCnt="0"/>
      <dgm:spPr/>
    </dgm:pt>
    <dgm:pt modelId="{C4C71822-E1F9-4534-A8FC-0331808B3547}" type="pres">
      <dgm:prSet presAssocID="{2B243917-4F4F-4F40-BFED-33FED9320A3D}" presName="LShape" presStyleLbl="alignNode1" presStyleIdx="0" presStyleCnt="9"/>
      <dgm:spPr/>
    </dgm:pt>
    <dgm:pt modelId="{ED237AE8-02CD-4DB4-B912-3D6EEEDE9517}" type="pres">
      <dgm:prSet presAssocID="{2B243917-4F4F-4F40-BFED-33FED9320A3D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DD0B85F6-DE1F-4282-82AD-22723E78C806}" type="pres">
      <dgm:prSet presAssocID="{2B243917-4F4F-4F40-BFED-33FED9320A3D}" presName="Triangle" presStyleLbl="alignNode1" presStyleIdx="1" presStyleCnt="9"/>
      <dgm:spPr/>
    </dgm:pt>
    <dgm:pt modelId="{56EC93D7-EB84-4443-936F-141951869233}" type="pres">
      <dgm:prSet presAssocID="{8F87F338-8A1C-4633-BD45-DD9B571378D6}" presName="sibTrans" presStyleCnt="0"/>
      <dgm:spPr/>
    </dgm:pt>
    <dgm:pt modelId="{E511073D-9188-4B57-ABF4-968305E8C470}" type="pres">
      <dgm:prSet presAssocID="{8F87F338-8A1C-4633-BD45-DD9B571378D6}" presName="space" presStyleCnt="0"/>
      <dgm:spPr/>
    </dgm:pt>
    <dgm:pt modelId="{DB84A765-1923-41CE-8C79-06001C83BD60}" type="pres">
      <dgm:prSet presAssocID="{4DEA6DB9-606D-4EF4-A7C3-A9903EC132F4}" presName="composite" presStyleCnt="0"/>
      <dgm:spPr/>
    </dgm:pt>
    <dgm:pt modelId="{D111A20A-F27C-471B-AD9C-C9DAC3D3764E}" type="pres">
      <dgm:prSet presAssocID="{4DEA6DB9-606D-4EF4-A7C3-A9903EC132F4}" presName="LShape" presStyleLbl="alignNode1" presStyleIdx="2" presStyleCnt="9"/>
      <dgm:spPr/>
    </dgm:pt>
    <dgm:pt modelId="{3EA1FFE0-DB63-4302-B9C0-6879FAA41A7B}" type="pres">
      <dgm:prSet presAssocID="{4DEA6DB9-606D-4EF4-A7C3-A9903EC132F4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71F66F15-5BF3-4D8C-80BD-782ABA0A140C}" type="pres">
      <dgm:prSet presAssocID="{4DEA6DB9-606D-4EF4-A7C3-A9903EC132F4}" presName="Triangle" presStyleLbl="alignNode1" presStyleIdx="3" presStyleCnt="9"/>
      <dgm:spPr/>
    </dgm:pt>
    <dgm:pt modelId="{8B24823A-BBBE-4021-960E-DF1983E58FA5}" type="pres">
      <dgm:prSet presAssocID="{9CF01213-4117-4028-A75C-8AB8A03CEB07}" presName="sibTrans" presStyleCnt="0"/>
      <dgm:spPr/>
    </dgm:pt>
    <dgm:pt modelId="{4715F3B1-07E7-462A-8880-6FEEB2082074}" type="pres">
      <dgm:prSet presAssocID="{9CF01213-4117-4028-A75C-8AB8A03CEB07}" presName="space" presStyleCnt="0"/>
      <dgm:spPr/>
    </dgm:pt>
    <dgm:pt modelId="{664037F9-F5B5-4760-A9F2-5E24046DFDF8}" type="pres">
      <dgm:prSet presAssocID="{2C19F06E-CD9A-400F-9360-65261D333329}" presName="composite" presStyleCnt="0"/>
      <dgm:spPr/>
    </dgm:pt>
    <dgm:pt modelId="{853E5F8A-B9EE-4E1B-9C8E-080BA5DC7411}" type="pres">
      <dgm:prSet presAssocID="{2C19F06E-CD9A-400F-9360-65261D333329}" presName="LShape" presStyleLbl="alignNode1" presStyleIdx="4" presStyleCnt="9"/>
      <dgm:spPr/>
    </dgm:pt>
    <dgm:pt modelId="{BF52D09D-1B6E-427E-9E20-5AB059FF6F3A}" type="pres">
      <dgm:prSet presAssocID="{2C19F06E-CD9A-400F-9360-65261D333329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207DBD90-3A24-4143-AFDC-286C106B01E6}" type="pres">
      <dgm:prSet presAssocID="{2C19F06E-CD9A-400F-9360-65261D333329}" presName="Triangle" presStyleLbl="alignNode1" presStyleIdx="5" presStyleCnt="9"/>
      <dgm:spPr/>
    </dgm:pt>
    <dgm:pt modelId="{66073F8D-CC76-4AB2-9130-B904FE8BC54A}" type="pres">
      <dgm:prSet presAssocID="{7629D8A7-A88E-4470-A022-05525C90C3D0}" presName="sibTrans" presStyleCnt="0"/>
      <dgm:spPr/>
    </dgm:pt>
    <dgm:pt modelId="{D1F6642B-3419-463A-9BFE-901741F8326C}" type="pres">
      <dgm:prSet presAssocID="{7629D8A7-A88E-4470-A022-05525C90C3D0}" presName="space" presStyleCnt="0"/>
      <dgm:spPr/>
    </dgm:pt>
    <dgm:pt modelId="{DE9981EB-EFF1-4460-92B5-689E05BD7CF3}" type="pres">
      <dgm:prSet presAssocID="{BCACF1A6-2467-44D1-98F7-AF723139F626}" presName="composite" presStyleCnt="0"/>
      <dgm:spPr/>
    </dgm:pt>
    <dgm:pt modelId="{A34ED16A-1604-4B47-A136-8E54E5FF9440}" type="pres">
      <dgm:prSet presAssocID="{BCACF1A6-2467-44D1-98F7-AF723139F626}" presName="LShape" presStyleLbl="alignNode1" presStyleIdx="6" presStyleCnt="9"/>
      <dgm:spPr/>
    </dgm:pt>
    <dgm:pt modelId="{89238812-B642-4F47-A598-99B12985FF26}" type="pres">
      <dgm:prSet presAssocID="{BCACF1A6-2467-44D1-98F7-AF723139F626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A1D822BC-DD20-4554-A522-947490309EC2}" type="pres">
      <dgm:prSet presAssocID="{BCACF1A6-2467-44D1-98F7-AF723139F626}" presName="Triangle" presStyleLbl="alignNode1" presStyleIdx="7" presStyleCnt="9"/>
      <dgm:spPr/>
    </dgm:pt>
    <dgm:pt modelId="{4DAE2EAF-FD3D-4A03-8E88-418897081EF4}" type="pres">
      <dgm:prSet presAssocID="{10660BC6-CAB0-4FA0-9EE2-11F810D37ED0}" presName="sibTrans" presStyleCnt="0"/>
      <dgm:spPr/>
    </dgm:pt>
    <dgm:pt modelId="{2CB7181A-767E-4339-9D1C-7700CAC72A3D}" type="pres">
      <dgm:prSet presAssocID="{10660BC6-CAB0-4FA0-9EE2-11F810D37ED0}" presName="space" presStyleCnt="0"/>
      <dgm:spPr/>
    </dgm:pt>
    <dgm:pt modelId="{9F760246-EB0E-4276-BED3-7659F3032147}" type="pres">
      <dgm:prSet presAssocID="{8DBDD5E1-253E-4072-A09A-BF021B8DC50D}" presName="composite" presStyleCnt="0"/>
      <dgm:spPr/>
    </dgm:pt>
    <dgm:pt modelId="{D29C1998-3005-43EA-8B79-EBCB599AC762}" type="pres">
      <dgm:prSet presAssocID="{8DBDD5E1-253E-4072-A09A-BF021B8DC50D}" presName="LShape" presStyleLbl="alignNode1" presStyleIdx="8" presStyleCnt="9"/>
      <dgm:spPr/>
    </dgm:pt>
    <dgm:pt modelId="{46DA65EC-1EE8-4929-A9D7-B8AACFAE02D0}" type="pres">
      <dgm:prSet presAssocID="{8DBDD5E1-253E-4072-A09A-BF021B8DC50D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F4E1235F-ACF3-4155-A3EA-C9618C6995A6}" srcId="{C351CB48-E7BD-4C78-A44B-103F20F794AA}" destId="{BCACF1A6-2467-44D1-98F7-AF723139F626}" srcOrd="3" destOrd="0" parTransId="{019DECAE-CB0A-4739-9EDC-38E94E50EBA7}" sibTransId="{10660BC6-CAB0-4FA0-9EE2-11F810D37ED0}"/>
    <dgm:cxn modelId="{5F92DE65-C858-4302-8A2A-D2EEE60E2556}" type="presOf" srcId="{C351CB48-E7BD-4C78-A44B-103F20F794AA}" destId="{90B7CBC4-2A68-4EB0-8474-2067591EF0FC}" srcOrd="0" destOrd="0" presId="urn:microsoft.com/office/officeart/2009/3/layout/StepUpProcess"/>
    <dgm:cxn modelId="{E3575D4D-B7E6-4F53-A8B7-C6C35E0268A6}" type="presOf" srcId="{4DEA6DB9-606D-4EF4-A7C3-A9903EC132F4}" destId="{3EA1FFE0-DB63-4302-B9C0-6879FAA41A7B}" srcOrd="0" destOrd="0" presId="urn:microsoft.com/office/officeart/2009/3/layout/StepUpProcess"/>
    <dgm:cxn modelId="{E290AD70-691D-4C17-8530-97740F65CF48}" srcId="{C351CB48-E7BD-4C78-A44B-103F20F794AA}" destId="{4DEA6DB9-606D-4EF4-A7C3-A9903EC132F4}" srcOrd="1" destOrd="0" parTransId="{C3DE77F7-EC0F-4732-B7CB-3EDFD0430F9A}" sibTransId="{9CF01213-4117-4028-A75C-8AB8A03CEB07}"/>
    <dgm:cxn modelId="{F22EC379-2379-4EE5-8EA9-2192A519DC13}" type="presOf" srcId="{2B243917-4F4F-4F40-BFED-33FED9320A3D}" destId="{ED237AE8-02CD-4DB4-B912-3D6EEEDE9517}" srcOrd="0" destOrd="0" presId="urn:microsoft.com/office/officeart/2009/3/layout/StepUpProcess"/>
    <dgm:cxn modelId="{E874DBC1-3C76-4123-A471-027CD53A06E6}" type="presOf" srcId="{BCACF1A6-2467-44D1-98F7-AF723139F626}" destId="{89238812-B642-4F47-A598-99B12985FF26}" srcOrd="0" destOrd="0" presId="urn:microsoft.com/office/officeart/2009/3/layout/StepUpProcess"/>
    <dgm:cxn modelId="{E561B3C4-4A27-47F7-BB25-CFF082F2F160}" srcId="{C351CB48-E7BD-4C78-A44B-103F20F794AA}" destId="{2C19F06E-CD9A-400F-9360-65261D333329}" srcOrd="2" destOrd="0" parTransId="{1F8DA308-D3CF-4D91-8E80-263517801276}" sibTransId="{7629D8A7-A88E-4470-A022-05525C90C3D0}"/>
    <dgm:cxn modelId="{B7C9A5DD-41EB-46C2-AA2E-E04173DF5C26}" type="presOf" srcId="{8DBDD5E1-253E-4072-A09A-BF021B8DC50D}" destId="{46DA65EC-1EE8-4929-A9D7-B8AACFAE02D0}" srcOrd="0" destOrd="0" presId="urn:microsoft.com/office/officeart/2009/3/layout/StepUpProcess"/>
    <dgm:cxn modelId="{16B77BDE-F02C-42B7-9C8C-97766DFC2490}" srcId="{C351CB48-E7BD-4C78-A44B-103F20F794AA}" destId="{2B243917-4F4F-4F40-BFED-33FED9320A3D}" srcOrd="0" destOrd="0" parTransId="{3498B8CC-48FB-4AF3-9E28-5FC9BB3B4151}" sibTransId="{8F87F338-8A1C-4633-BD45-DD9B571378D6}"/>
    <dgm:cxn modelId="{94A565EB-21C8-4DDD-807C-D0794CAB2803}" srcId="{C351CB48-E7BD-4C78-A44B-103F20F794AA}" destId="{8DBDD5E1-253E-4072-A09A-BF021B8DC50D}" srcOrd="4" destOrd="0" parTransId="{DA350E92-81F1-417B-988B-0CAB65135DAF}" sibTransId="{D7599E00-B7B5-4032-B0A2-6983BC937FD5}"/>
    <dgm:cxn modelId="{1F2BB5F9-5E9E-481D-ACCC-45645C4C242F}" type="presOf" srcId="{2C19F06E-CD9A-400F-9360-65261D333329}" destId="{BF52D09D-1B6E-427E-9E20-5AB059FF6F3A}" srcOrd="0" destOrd="0" presId="urn:microsoft.com/office/officeart/2009/3/layout/StepUpProcess"/>
    <dgm:cxn modelId="{9BF8DC24-AD99-43F6-B28E-BEC5504C44BE}" type="presParOf" srcId="{90B7CBC4-2A68-4EB0-8474-2067591EF0FC}" destId="{38E9B27B-FEEA-4600-B8FD-5633C9E587F7}" srcOrd="0" destOrd="0" presId="urn:microsoft.com/office/officeart/2009/3/layout/StepUpProcess"/>
    <dgm:cxn modelId="{1A092867-9C01-4A83-9FDE-1E11CAA102F2}" type="presParOf" srcId="{38E9B27B-FEEA-4600-B8FD-5633C9E587F7}" destId="{C4C71822-E1F9-4534-A8FC-0331808B3547}" srcOrd="0" destOrd="0" presId="urn:microsoft.com/office/officeart/2009/3/layout/StepUpProcess"/>
    <dgm:cxn modelId="{DA089A24-F8B4-45CA-976C-3F502C9545B4}" type="presParOf" srcId="{38E9B27B-FEEA-4600-B8FD-5633C9E587F7}" destId="{ED237AE8-02CD-4DB4-B912-3D6EEEDE9517}" srcOrd="1" destOrd="0" presId="urn:microsoft.com/office/officeart/2009/3/layout/StepUpProcess"/>
    <dgm:cxn modelId="{55B6CFC5-58A8-44C6-8F68-659AA132F78B}" type="presParOf" srcId="{38E9B27B-FEEA-4600-B8FD-5633C9E587F7}" destId="{DD0B85F6-DE1F-4282-82AD-22723E78C806}" srcOrd="2" destOrd="0" presId="urn:microsoft.com/office/officeart/2009/3/layout/StepUpProcess"/>
    <dgm:cxn modelId="{8EBF8DB6-1BEC-4649-AAAE-5BE4CF39CDC2}" type="presParOf" srcId="{90B7CBC4-2A68-4EB0-8474-2067591EF0FC}" destId="{56EC93D7-EB84-4443-936F-141951869233}" srcOrd="1" destOrd="0" presId="urn:microsoft.com/office/officeart/2009/3/layout/StepUpProcess"/>
    <dgm:cxn modelId="{289D0BF4-D9F6-44F4-9430-6356F54DDEE5}" type="presParOf" srcId="{56EC93D7-EB84-4443-936F-141951869233}" destId="{E511073D-9188-4B57-ABF4-968305E8C470}" srcOrd="0" destOrd="0" presId="urn:microsoft.com/office/officeart/2009/3/layout/StepUpProcess"/>
    <dgm:cxn modelId="{9D274D4F-6EAB-48B7-B712-7E366D4CF919}" type="presParOf" srcId="{90B7CBC4-2A68-4EB0-8474-2067591EF0FC}" destId="{DB84A765-1923-41CE-8C79-06001C83BD60}" srcOrd="2" destOrd="0" presId="urn:microsoft.com/office/officeart/2009/3/layout/StepUpProcess"/>
    <dgm:cxn modelId="{CD3304E2-5430-4CA3-BD41-08356354659F}" type="presParOf" srcId="{DB84A765-1923-41CE-8C79-06001C83BD60}" destId="{D111A20A-F27C-471B-AD9C-C9DAC3D3764E}" srcOrd="0" destOrd="0" presId="urn:microsoft.com/office/officeart/2009/3/layout/StepUpProcess"/>
    <dgm:cxn modelId="{5FD1CA03-4024-485D-892C-FE18A7122748}" type="presParOf" srcId="{DB84A765-1923-41CE-8C79-06001C83BD60}" destId="{3EA1FFE0-DB63-4302-B9C0-6879FAA41A7B}" srcOrd="1" destOrd="0" presId="urn:microsoft.com/office/officeart/2009/3/layout/StepUpProcess"/>
    <dgm:cxn modelId="{7F4A4067-BC45-4917-A1AA-A174A37ECF93}" type="presParOf" srcId="{DB84A765-1923-41CE-8C79-06001C83BD60}" destId="{71F66F15-5BF3-4D8C-80BD-782ABA0A140C}" srcOrd="2" destOrd="0" presId="urn:microsoft.com/office/officeart/2009/3/layout/StepUpProcess"/>
    <dgm:cxn modelId="{592002C4-A60C-4006-9644-8FF25C203F16}" type="presParOf" srcId="{90B7CBC4-2A68-4EB0-8474-2067591EF0FC}" destId="{8B24823A-BBBE-4021-960E-DF1983E58FA5}" srcOrd="3" destOrd="0" presId="urn:microsoft.com/office/officeart/2009/3/layout/StepUpProcess"/>
    <dgm:cxn modelId="{82CF044A-EC56-4BE3-ACB3-0A2B2623361D}" type="presParOf" srcId="{8B24823A-BBBE-4021-960E-DF1983E58FA5}" destId="{4715F3B1-07E7-462A-8880-6FEEB2082074}" srcOrd="0" destOrd="0" presId="urn:microsoft.com/office/officeart/2009/3/layout/StepUpProcess"/>
    <dgm:cxn modelId="{D39C4DC3-6C45-484A-B4F7-0F79200E77AE}" type="presParOf" srcId="{90B7CBC4-2A68-4EB0-8474-2067591EF0FC}" destId="{664037F9-F5B5-4760-A9F2-5E24046DFDF8}" srcOrd="4" destOrd="0" presId="urn:microsoft.com/office/officeart/2009/3/layout/StepUpProcess"/>
    <dgm:cxn modelId="{7749805E-191A-4E71-B179-86A4510C8F57}" type="presParOf" srcId="{664037F9-F5B5-4760-A9F2-5E24046DFDF8}" destId="{853E5F8A-B9EE-4E1B-9C8E-080BA5DC7411}" srcOrd="0" destOrd="0" presId="urn:microsoft.com/office/officeart/2009/3/layout/StepUpProcess"/>
    <dgm:cxn modelId="{60432B37-98EF-46B9-A76A-A3F7D1B0F6C7}" type="presParOf" srcId="{664037F9-F5B5-4760-A9F2-5E24046DFDF8}" destId="{BF52D09D-1B6E-427E-9E20-5AB059FF6F3A}" srcOrd="1" destOrd="0" presId="urn:microsoft.com/office/officeart/2009/3/layout/StepUpProcess"/>
    <dgm:cxn modelId="{8E0A6CD8-9175-489D-B9AE-89A69E178D0E}" type="presParOf" srcId="{664037F9-F5B5-4760-A9F2-5E24046DFDF8}" destId="{207DBD90-3A24-4143-AFDC-286C106B01E6}" srcOrd="2" destOrd="0" presId="urn:microsoft.com/office/officeart/2009/3/layout/StepUpProcess"/>
    <dgm:cxn modelId="{882E5ACF-E92B-45D1-A683-03879C4B7FC8}" type="presParOf" srcId="{90B7CBC4-2A68-4EB0-8474-2067591EF0FC}" destId="{66073F8D-CC76-4AB2-9130-B904FE8BC54A}" srcOrd="5" destOrd="0" presId="urn:microsoft.com/office/officeart/2009/3/layout/StepUpProcess"/>
    <dgm:cxn modelId="{4B9F42B0-AC4B-4624-98E2-732DD8AFAD13}" type="presParOf" srcId="{66073F8D-CC76-4AB2-9130-B904FE8BC54A}" destId="{D1F6642B-3419-463A-9BFE-901741F8326C}" srcOrd="0" destOrd="0" presId="urn:microsoft.com/office/officeart/2009/3/layout/StepUpProcess"/>
    <dgm:cxn modelId="{9A194519-595C-48F2-A912-95E45716A1DD}" type="presParOf" srcId="{90B7CBC4-2A68-4EB0-8474-2067591EF0FC}" destId="{DE9981EB-EFF1-4460-92B5-689E05BD7CF3}" srcOrd="6" destOrd="0" presId="urn:microsoft.com/office/officeart/2009/3/layout/StepUpProcess"/>
    <dgm:cxn modelId="{B72E636E-E52D-4CC8-8E40-7E429763EB6E}" type="presParOf" srcId="{DE9981EB-EFF1-4460-92B5-689E05BD7CF3}" destId="{A34ED16A-1604-4B47-A136-8E54E5FF9440}" srcOrd="0" destOrd="0" presId="urn:microsoft.com/office/officeart/2009/3/layout/StepUpProcess"/>
    <dgm:cxn modelId="{A28A25AE-0448-4E78-AC1B-B4A4298C8AC9}" type="presParOf" srcId="{DE9981EB-EFF1-4460-92B5-689E05BD7CF3}" destId="{89238812-B642-4F47-A598-99B12985FF26}" srcOrd="1" destOrd="0" presId="urn:microsoft.com/office/officeart/2009/3/layout/StepUpProcess"/>
    <dgm:cxn modelId="{69004C3A-BB61-4CCC-BE06-D059013B118B}" type="presParOf" srcId="{DE9981EB-EFF1-4460-92B5-689E05BD7CF3}" destId="{A1D822BC-DD20-4554-A522-947490309EC2}" srcOrd="2" destOrd="0" presId="urn:microsoft.com/office/officeart/2009/3/layout/StepUpProcess"/>
    <dgm:cxn modelId="{4B85D1C8-C9CB-4677-9116-8928BD5E3D5B}" type="presParOf" srcId="{90B7CBC4-2A68-4EB0-8474-2067591EF0FC}" destId="{4DAE2EAF-FD3D-4A03-8E88-418897081EF4}" srcOrd="7" destOrd="0" presId="urn:microsoft.com/office/officeart/2009/3/layout/StepUpProcess"/>
    <dgm:cxn modelId="{7F9BAD39-8D14-4A37-879E-657C161F08AF}" type="presParOf" srcId="{4DAE2EAF-FD3D-4A03-8E88-418897081EF4}" destId="{2CB7181A-767E-4339-9D1C-7700CAC72A3D}" srcOrd="0" destOrd="0" presId="urn:microsoft.com/office/officeart/2009/3/layout/StepUpProcess"/>
    <dgm:cxn modelId="{B04CE428-3E97-4143-B002-DAC351849233}" type="presParOf" srcId="{90B7CBC4-2A68-4EB0-8474-2067591EF0FC}" destId="{9F760246-EB0E-4276-BED3-7659F3032147}" srcOrd="8" destOrd="0" presId="urn:microsoft.com/office/officeart/2009/3/layout/StepUpProcess"/>
    <dgm:cxn modelId="{F3864A16-843E-4665-9524-2C2A5258B8A3}" type="presParOf" srcId="{9F760246-EB0E-4276-BED3-7659F3032147}" destId="{D29C1998-3005-43EA-8B79-EBCB599AC762}" srcOrd="0" destOrd="0" presId="urn:microsoft.com/office/officeart/2009/3/layout/StepUpProcess"/>
    <dgm:cxn modelId="{BB9A39E7-9EFE-4A1B-8C4F-FF86E10AD489}" type="presParOf" srcId="{9F760246-EB0E-4276-BED3-7659F3032147}" destId="{46DA65EC-1EE8-4929-A9D7-B8AACFAE02D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C71822-E1F9-4534-A8FC-0331808B3547}">
      <dsp:nvSpPr>
        <dsp:cNvPr id="0" name=""/>
        <dsp:cNvSpPr/>
      </dsp:nvSpPr>
      <dsp:spPr>
        <a:xfrm rot="5400000">
          <a:off x="386266" y="2325574"/>
          <a:ext cx="1147944" cy="191015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237AE8-02CD-4DB4-B912-3D6EEEDE9517}">
      <dsp:nvSpPr>
        <dsp:cNvPr id="0" name=""/>
        <dsp:cNvSpPr/>
      </dsp:nvSpPr>
      <dsp:spPr>
        <a:xfrm>
          <a:off x="194645" y="2896298"/>
          <a:ext cx="1724497" cy="15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1-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Nhận biết phản ứng của học viên ngay sau khóa học 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4645" y="2896298"/>
        <a:ext cx="1724497" cy="1511623"/>
      </dsp:txXfrm>
    </dsp:sp>
    <dsp:sp modelId="{DD0B85F6-DE1F-4282-82AD-22723E78C806}">
      <dsp:nvSpPr>
        <dsp:cNvPr id="0" name=""/>
        <dsp:cNvSpPr/>
      </dsp:nvSpPr>
      <dsp:spPr>
        <a:xfrm>
          <a:off x="1593766" y="2184946"/>
          <a:ext cx="325376" cy="325376"/>
        </a:xfrm>
        <a:prstGeom prst="triangle">
          <a:avLst>
            <a:gd name="adj" fmla="val 100000"/>
          </a:avLst>
        </a:prstGeom>
        <a:solidFill>
          <a:schemeClr val="accent4">
            <a:hueOff val="-61576"/>
            <a:satOff val="1839"/>
            <a:lumOff val="711"/>
            <a:alphaOff val="0"/>
          </a:schemeClr>
        </a:solidFill>
        <a:ln w="15875" cap="rnd" cmpd="sng" algn="ctr">
          <a:solidFill>
            <a:schemeClr val="accent4">
              <a:hueOff val="-61576"/>
              <a:satOff val="1839"/>
              <a:lumOff val="7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11A20A-F27C-471B-AD9C-C9DAC3D3764E}">
      <dsp:nvSpPr>
        <dsp:cNvPr id="0" name=""/>
        <dsp:cNvSpPr/>
      </dsp:nvSpPr>
      <dsp:spPr>
        <a:xfrm rot="5400000">
          <a:off x="2497388" y="1803175"/>
          <a:ext cx="1147944" cy="191015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123153"/>
            <a:satOff val="3677"/>
            <a:lumOff val="1421"/>
            <a:alphaOff val="0"/>
          </a:schemeClr>
        </a:solidFill>
        <a:ln w="15875" cap="rnd" cmpd="sng" algn="ctr">
          <a:solidFill>
            <a:schemeClr val="accent4">
              <a:hueOff val="-123153"/>
              <a:satOff val="3677"/>
              <a:lumOff val="14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A1FFE0-DB63-4302-B9C0-6879FAA41A7B}">
      <dsp:nvSpPr>
        <dsp:cNvPr id="0" name=""/>
        <dsp:cNvSpPr/>
      </dsp:nvSpPr>
      <dsp:spPr>
        <a:xfrm>
          <a:off x="2305767" y="2373899"/>
          <a:ext cx="1724497" cy="15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2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b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Kiểm tra kiến thức/ kỹ năng của học viên tiếp thu ngay sau khóa học 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05767" y="2373899"/>
        <a:ext cx="1724497" cy="1511623"/>
      </dsp:txXfrm>
    </dsp:sp>
    <dsp:sp modelId="{71F66F15-5BF3-4D8C-80BD-782ABA0A140C}">
      <dsp:nvSpPr>
        <dsp:cNvPr id="0" name=""/>
        <dsp:cNvSpPr/>
      </dsp:nvSpPr>
      <dsp:spPr>
        <a:xfrm>
          <a:off x="3704888" y="1662547"/>
          <a:ext cx="325376" cy="325376"/>
        </a:xfrm>
        <a:prstGeom prst="triangle">
          <a:avLst>
            <a:gd name="adj" fmla="val 100000"/>
          </a:avLst>
        </a:prstGeom>
        <a:solidFill>
          <a:schemeClr val="accent4">
            <a:hueOff val="-184729"/>
            <a:satOff val="5516"/>
            <a:lumOff val="2132"/>
            <a:alphaOff val="0"/>
          </a:schemeClr>
        </a:solidFill>
        <a:ln w="15875" cap="rnd" cmpd="sng" algn="ctr">
          <a:solidFill>
            <a:schemeClr val="accent4">
              <a:hueOff val="-184729"/>
              <a:satOff val="5516"/>
              <a:lumOff val="21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3E5F8A-B9EE-4E1B-9C8E-080BA5DC7411}">
      <dsp:nvSpPr>
        <dsp:cNvPr id="0" name=""/>
        <dsp:cNvSpPr/>
      </dsp:nvSpPr>
      <dsp:spPr>
        <a:xfrm rot="5400000">
          <a:off x="4608510" y="1280775"/>
          <a:ext cx="1147944" cy="191015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246306"/>
            <a:satOff val="7355"/>
            <a:lumOff val="2843"/>
            <a:alphaOff val="0"/>
          </a:schemeClr>
        </a:solidFill>
        <a:ln w="15875" cap="rnd" cmpd="sng" algn="ctr">
          <a:solidFill>
            <a:schemeClr val="accent4">
              <a:hueOff val="-246306"/>
              <a:satOff val="7355"/>
              <a:lumOff val="2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52D09D-1B6E-427E-9E20-5AB059FF6F3A}">
      <dsp:nvSpPr>
        <dsp:cNvPr id="0" name=""/>
        <dsp:cNvSpPr/>
      </dsp:nvSpPr>
      <dsp:spPr>
        <a:xfrm>
          <a:off x="4416889" y="1851500"/>
          <a:ext cx="1724497" cy="15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3 </a:t>
          </a:r>
          <a:b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Đ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ánh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 mức độ cải thiện trong kết quả công việc của học viên 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16889" y="1851500"/>
        <a:ext cx="1724497" cy="1511623"/>
      </dsp:txXfrm>
    </dsp:sp>
    <dsp:sp modelId="{207DBD90-3A24-4143-AFDC-286C106B01E6}">
      <dsp:nvSpPr>
        <dsp:cNvPr id="0" name=""/>
        <dsp:cNvSpPr/>
      </dsp:nvSpPr>
      <dsp:spPr>
        <a:xfrm>
          <a:off x="5816010" y="1140148"/>
          <a:ext cx="325376" cy="325376"/>
        </a:xfrm>
        <a:prstGeom prst="triangle">
          <a:avLst>
            <a:gd name="adj" fmla="val 100000"/>
          </a:avLst>
        </a:prstGeom>
        <a:solidFill>
          <a:schemeClr val="accent4">
            <a:hueOff val="-307882"/>
            <a:satOff val="9193"/>
            <a:lumOff val="3554"/>
            <a:alphaOff val="0"/>
          </a:schemeClr>
        </a:solidFill>
        <a:ln w="15875" cap="rnd" cmpd="sng" algn="ctr">
          <a:solidFill>
            <a:schemeClr val="accent4">
              <a:hueOff val="-307882"/>
              <a:satOff val="9193"/>
              <a:lumOff val="35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4ED16A-1604-4B47-A136-8E54E5FF9440}">
      <dsp:nvSpPr>
        <dsp:cNvPr id="0" name=""/>
        <dsp:cNvSpPr/>
      </dsp:nvSpPr>
      <dsp:spPr>
        <a:xfrm rot="5400000">
          <a:off x="6719632" y="758376"/>
          <a:ext cx="1147944" cy="191015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369459"/>
            <a:satOff val="11032"/>
            <a:lumOff val="4264"/>
            <a:alphaOff val="0"/>
          </a:schemeClr>
        </a:solidFill>
        <a:ln w="15875" cap="rnd" cmpd="sng" algn="ctr">
          <a:solidFill>
            <a:schemeClr val="accent4">
              <a:hueOff val="-369459"/>
              <a:satOff val="11032"/>
              <a:lumOff val="42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238812-B642-4F47-A598-99B12985FF26}">
      <dsp:nvSpPr>
        <dsp:cNvPr id="0" name=""/>
        <dsp:cNvSpPr/>
      </dsp:nvSpPr>
      <dsp:spPr>
        <a:xfrm>
          <a:off x="6528011" y="1329101"/>
          <a:ext cx="1724497" cy="15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4 </a:t>
          </a:r>
          <a:b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Đánh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mức độ cải thiện trong kết quả hoạt động của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doanh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nghiệp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28011" y="1329101"/>
        <a:ext cx="1724497" cy="1511623"/>
      </dsp:txXfrm>
    </dsp:sp>
    <dsp:sp modelId="{A1D822BC-DD20-4554-A522-947490309EC2}">
      <dsp:nvSpPr>
        <dsp:cNvPr id="0" name=""/>
        <dsp:cNvSpPr/>
      </dsp:nvSpPr>
      <dsp:spPr>
        <a:xfrm>
          <a:off x="7927132" y="617748"/>
          <a:ext cx="325376" cy="325376"/>
        </a:xfrm>
        <a:prstGeom prst="triangle">
          <a:avLst>
            <a:gd name="adj" fmla="val 100000"/>
          </a:avLst>
        </a:prstGeom>
        <a:solidFill>
          <a:schemeClr val="accent4">
            <a:hueOff val="-431035"/>
            <a:satOff val="12870"/>
            <a:lumOff val="4975"/>
            <a:alphaOff val="0"/>
          </a:schemeClr>
        </a:solidFill>
        <a:ln w="15875" cap="rnd" cmpd="sng" algn="ctr">
          <a:solidFill>
            <a:schemeClr val="accent4">
              <a:hueOff val="-431035"/>
              <a:satOff val="12870"/>
              <a:lumOff val="49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C1998-3005-43EA-8B79-EBCB599AC762}">
      <dsp:nvSpPr>
        <dsp:cNvPr id="0" name=""/>
        <dsp:cNvSpPr/>
      </dsp:nvSpPr>
      <dsp:spPr>
        <a:xfrm rot="5400000">
          <a:off x="8830754" y="235977"/>
          <a:ext cx="1147944" cy="191015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492612"/>
            <a:satOff val="14709"/>
            <a:lumOff val="5686"/>
            <a:alphaOff val="0"/>
          </a:schemeClr>
        </a:solidFill>
        <a:ln w="15875" cap="rnd" cmpd="sng" algn="ctr">
          <a:solidFill>
            <a:schemeClr val="accent4">
              <a:hueOff val="-492612"/>
              <a:satOff val="14709"/>
              <a:lumOff val="5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A65EC-1EE8-4929-A9D7-B8AACFAE02D0}">
      <dsp:nvSpPr>
        <dsp:cNvPr id="0" name=""/>
        <dsp:cNvSpPr/>
      </dsp:nvSpPr>
      <dsp:spPr>
        <a:xfrm>
          <a:off x="8639133" y="806701"/>
          <a:ext cx="1724497" cy="15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5 </a:t>
          </a:r>
          <a:b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vi-VN" sz="1400" kern="1200" dirty="0">
              <a:latin typeface="Arial" panose="020B0604020202020204" pitchFamily="34" charset="0"/>
              <a:cs typeface="Arial" panose="020B0604020202020204" pitchFamily="34" charset="0"/>
            </a:rPr>
            <a:t>Đánh giá hiệu quả đào tạo về mặt tài chính – Đầu tư và lợi nhuận (ROI)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39133" y="806701"/>
        <a:ext cx="1724497" cy="1511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29C8E-95CA-4AD6-BE3D-DA4932BA7ADE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D2888-C959-4C4F-8F43-A572EAD8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0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D2888-C959-4C4F-8F43-A572EAD8FD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0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97BC-434B-44CB-99D1-B1FDBAD71172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B1E3-9904-4F84-9C36-7034180F382B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D779-8FD2-4495-876D-298AAA8ECE39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179DF-FB68-4377-A5C8-56601708EC0B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8359D-8952-4418-9FC4-CE8B257D0E2C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11976-2BA6-4783-9038-3D72B9639427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574D1-8FA9-4C67-91CE-D6A345734852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9280F-0D46-42BB-A4C6-B27F4A123C35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7757-8D2B-48E2-ABDC-11B963C61336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DAFA-B51D-4A64-9157-D4740B369AFD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321B-8E0C-41EA-965F-662BD63F17AC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4266-1A1D-4308-A044-4CA3BB252E5F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A6B0-E715-4279-8E35-852A9B410CF8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A99C-D8FB-4AB9-BC58-948C963B121D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CCFB-1263-4F10-96E5-240BD78A5088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EE3D-DE05-4832-84C3-2ADF1D0318AB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BE2A8-F001-4FAC-950B-E662CEE8643C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101" y="1652954"/>
            <a:ext cx="11005751" cy="751377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LU05: TỔ CHỨC THỰC HIỆN &amp; GIÁM SÁT/ĐÁNH GIÁ ĐÀO TẠO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947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187427-EFC4-475A-B8E1-543975B13F62}"/>
              </a:ext>
            </a:extLst>
          </p:cNvPr>
          <p:cNvSpPr txBox="1"/>
          <p:nvPr/>
        </p:nvSpPr>
        <p:spPr>
          <a:xfrm>
            <a:off x="1899047" y="817493"/>
            <a:ext cx="906849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câu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hỏi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phỏng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vấn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Câu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hỏi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ở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dạng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Mở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nhằm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hiểu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vấn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nguyên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đặc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biệt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vấn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còn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yếu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 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bảng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kiểm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dung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nhận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xét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biểu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mẫu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phiếu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cũng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cáo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phiếu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đã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AB29EF-054D-44B2-964B-BC4EF543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CA720-263D-4DA3-B262-71D635F25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54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66B880-A006-4F15-A75D-A07B69AC2C22}"/>
              </a:ext>
            </a:extLst>
          </p:cNvPr>
          <p:cNvSpPr txBox="1"/>
          <p:nvPr/>
        </p:nvSpPr>
        <p:spPr>
          <a:xfrm>
            <a:off x="1824621" y="859065"/>
            <a:ext cx="8911905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hiểu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trước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trạng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dung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kênh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kì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gần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tâm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tới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vấn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vướng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mắc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cản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trở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nguyên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những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vướng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mắc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10894F-2DFE-46C8-8782-665A95FB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06069-9725-4C27-ACE8-BB6468A3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2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00F472-EDC9-4B6C-99BE-36DDE1A2DA49}"/>
              </a:ext>
            </a:extLst>
          </p:cNvPr>
          <p:cNvSpPr txBox="1"/>
          <p:nvPr/>
        </p:nvSpPr>
        <p:spPr>
          <a:xfrm>
            <a:off x="1842628" y="809935"/>
            <a:ext cx="8850385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2.Thực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en-US" sz="24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</a:t>
            </a: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lệch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Quan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nguyên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dẫn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vấn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ảnh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hưởng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tới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cũng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lắng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nghe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ý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kiến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tượng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kịp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thời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D988D4-1893-48C8-9373-EA11E211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0C264-F61A-4754-A0DE-159D44B89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8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960033-409E-496E-A197-6BC35F666B9D}"/>
              </a:ext>
            </a:extLst>
          </p:cNvPr>
          <p:cNvSpPr txBox="1"/>
          <p:nvPr/>
        </p:nvSpPr>
        <p:spPr>
          <a:xfrm>
            <a:off x="1724813" y="730738"/>
            <a:ext cx="922789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Lập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Tập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tin,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 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vấn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nếu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vi-VN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đơn vị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lãnh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Cặp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nhật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lưu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trữ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tiếp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tục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chỉ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đạo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khi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thúc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940ECB-C19C-4C34-AE70-EE58D7BD7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2DE46-82DB-4D77-81EB-22A1EB251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137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43200" y="786885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269995"/>
              </p:ext>
            </p:extLst>
          </p:nvPr>
        </p:nvGraphicFramePr>
        <p:xfrm>
          <a:off x="1468073" y="1689100"/>
          <a:ext cx="9756396" cy="260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9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6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60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6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6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037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sơ 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gian giám sát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89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89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89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89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68073" y="5084593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189110-6F41-4A1B-A262-5F4A8183CFDE}"/>
              </a:ext>
            </a:extLst>
          </p:cNvPr>
          <p:cNvSpPr txBox="1"/>
          <p:nvPr/>
        </p:nvSpPr>
        <p:spPr>
          <a:xfrm>
            <a:off x="125835" y="209725"/>
            <a:ext cx="15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9167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09800" y="1714842"/>
          <a:ext cx="8976218" cy="4030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5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5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52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6343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giám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hoạch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hiện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Ghi chú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lượng người học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kiện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Tiến</a:t>
                      </a:r>
                      <a:r>
                        <a:rPr lang="en-US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độ thực hiện </a:t>
                      </a:r>
                      <a:endParaRPr lang="en-U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Kinh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quả học tập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5491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Ý</a:t>
                      </a:r>
                      <a:r>
                        <a:rPr lang="en-US" sz="20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kiến phản hồi</a:t>
                      </a:r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088858" y="54642"/>
            <a:ext cx="86427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Phiếu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Tên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Mã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Đ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34298" y="58925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DEB290-F673-4109-B6EF-D50DB95921B2}"/>
              </a:ext>
            </a:extLst>
          </p:cNvPr>
          <p:cNvSpPr txBox="1"/>
          <p:nvPr/>
        </p:nvSpPr>
        <p:spPr>
          <a:xfrm>
            <a:off x="125835" y="209725"/>
            <a:ext cx="15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0622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1387BD-A1E2-454F-8B3F-EBE05419F5AF}"/>
              </a:ext>
            </a:extLst>
          </p:cNvPr>
          <p:cNvSpPr txBox="1"/>
          <p:nvPr/>
        </p:nvSpPr>
        <p:spPr>
          <a:xfrm>
            <a:off x="2004969" y="1282306"/>
            <a:ext cx="9198649" cy="3043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Lãnh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đạo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một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trọng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quản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Lãnh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chỉ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điều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khiển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sự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đến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thành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tổ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chức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làm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họ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tự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nguyện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nỗ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phấn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đấu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tính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nhằm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nữa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sư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Lãnh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bao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hàm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dẫn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dắt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giúp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thành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tiêu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C3B73C-44A0-4920-9384-22A74298F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1D2F2-C21B-418A-9083-B7188462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416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1F7E07-AA34-4C4C-B23C-87ED5644325E}"/>
              </a:ext>
            </a:extLst>
          </p:cNvPr>
          <p:cNvSpPr txBox="1"/>
          <p:nvPr/>
        </p:nvSpPr>
        <p:spPr>
          <a:xfrm>
            <a:off x="1891487" y="730380"/>
            <a:ext cx="930325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trò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lãnh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vi-VN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Duy trì kỷ luật, kỷ cương nhằm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thế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ổn định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Hướng dẫn, thuyết phục, khích lệ để phát huy cao nhất tiềm năng và năng lực của nhân viên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vi-VN" sz="2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hợp các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nỗ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riêng lẻ thành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nỗ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chung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vi-VN" sz="2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Xây dựng văn hoá </a:t>
            </a:r>
            <a:r>
              <a:rPr lang="en-US" sz="2400" b="0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nghiệp.</a:t>
            </a:r>
            <a:endParaRPr lang="vi-VN" sz="2400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US" sz="1800" dirty="0">
              <a:solidFill>
                <a:srgbClr val="33333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41A5FA-323D-4715-86E6-E18B62765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FB860-4EAB-46A3-BF36-49F2977D6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430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8E171F-9115-46F5-90C0-1C57B633ABF6}"/>
              </a:ext>
            </a:extLst>
          </p:cNvPr>
          <p:cNvSpPr txBox="1"/>
          <p:nvPr/>
        </p:nvSpPr>
        <p:spPr>
          <a:xfrm>
            <a:off x="1729531" y="765111"/>
            <a:ext cx="8732938" cy="3090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Phương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pháp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lãnh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Phương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pháp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hành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chính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bằng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quyền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lực</a:t>
            </a:r>
            <a:endParaRPr lang="en-US" sz="2400" dirty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Phương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pháp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kinh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tế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tác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động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vào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quyền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lợi</a:t>
            </a:r>
            <a:endParaRPr lang="en-US" sz="2400" dirty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Phương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pháp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giáo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dục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thuyết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phục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động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viên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gương</a:t>
            </a:r>
            <a:r>
              <a:rPr lang="en-US" sz="2400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mẫu</a:t>
            </a:r>
            <a:endParaRPr lang="en-US" sz="2400" dirty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762A80-2493-4D04-92E4-3A5856B17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35AAC-2E2D-4E74-B221-571D33A4D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9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1232" y="435903"/>
            <a:ext cx="9255907" cy="759655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đạo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own Arrow 7">
            <a:extLst>
              <a:ext uri="{FF2B5EF4-FFF2-40B4-BE49-F238E27FC236}">
                <a16:creationId xmlns:a16="http://schemas.microsoft.com/office/drawing/2014/main" id="{67438303-114B-4657-9C1A-8E9FC7ECF085}"/>
              </a:ext>
            </a:extLst>
          </p:cNvPr>
          <p:cNvSpPr/>
          <p:nvPr/>
        </p:nvSpPr>
        <p:spPr>
          <a:xfrm rot="21423414">
            <a:off x="9311013" y="10194055"/>
            <a:ext cx="964206" cy="593052"/>
          </a:xfrm>
          <a:prstGeom prst="downArrow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ABFF9E-E4D1-43B4-94EC-0170C2D6889F}"/>
              </a:ext>
            </a:extLst>
          </p:cNvPr>
          <p:cNvSpPr txBox="1"/>
          <p:nvPr/>
        </p:nvSpPr>
        <p:spPr>
          <a:xfrm>
            <a:off x="1739982" y="1195558"/>
            <a:ext cx="10085513" cy="4240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Phổ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biến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tới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phản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hồi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biết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khó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khuyến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khích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thuận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lợi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phù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nếu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55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75308" y="677382"/>
            <a:ext cx="10084880" cy="4818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xong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bài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này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ban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</a:t>
            </a: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thập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minh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473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09513" y="1272186"/>
            <a:ext cx="8724041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R="0"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623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294D11-97C4-413E-8566-5F1BD93ECCF3}"/>
              </a:ext>
            </a:extLst>
          </p:cNvPr>
          <p:cNvSpPr txBox="1"/>
          <p:nvPr/>
        </p:nvSpPr>
        <p:spPr>
          <a:xfrm>
            <a:off x="1765283" y="697414"/>
            <a:ext cx="928741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iệu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Hiệu quả đào tạo là giá trị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mà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chương trình đào tạo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mang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lại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 giá hiệu quả đào tạo là sự so sánh kết quả đánh giá trước và sau đào tạo.</a:t>
            </a:r>
            <a:endParaRPr lang="en-US" sz="2400" kern="12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khóa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học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khóa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học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0BBDFC-0E31-4ACF-BF83-1CFD34103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13D177-886C-485F-8CA0-36FB09606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461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020C30-8017-46CF-8AA9-6CF2F2E4AD65}"/>
              </a:ext>
            </a:extLst>
          </p:cNvPr>
          <p:cNvSpPr txBox="1"/>
          <p:nvPr/>
        </p:nvSpPr>
        <p:spPr>
          <a:xfrm>
            <a:off x="2248930" y="412062"/>
            <a:ext cx="874133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ánh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khóa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học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b="1" kern="1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D2E2CE-2833-4D98-A3A5-98E43E2F0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EC4640-3090-483C-82F3-92329414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DD6D363-A6D4-45B6-82DC-0E3F0B12BC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308129"/>
              </p:ext>
            </p:extLst>
          </p:nvPr>
        </p:nvGraphicFramePr>
        <p:xfrm>
          <a:off x="3093243" y="1216145"/>
          <a:ext cx="6005513" cy="491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005129" imgH="4920292" progId="Word.Document.12">
                  <p:embed/>
                </p:oleObj>
              </mc:Choice>
              <mc:Fallback>
                <p:oleObj name="Document" r:id="rId2" imgW="6005129" imgH="49202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93243" y="1216145"/>
                        <a:ext cx="6005513" cy="4919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2302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14350" y="661844"/>
            <a:ext cx="6571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LU05-Tổ chức thực hiện &amp; Giám sát/Đánh giá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35986"/>
              </p:ext>
            </p:extLst>
          </p:nvPr>
        </p:nvGraphicFramePr>
        <p:xfrm>
          <a:off x="1820412" y="1581560"/>
          <a:ext cx="9227887" cy="3409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2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2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2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2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2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219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24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   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kém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nhất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tốt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nhất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539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2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át</a:t>
                      </a:r>
                      <a:r>
                        <a:rPr lang="en-US" sz="2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539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Hiệu</a:t>
                      </a:r>
                      <a:r>
                        <a:rPr lang="en-US" sz="2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quả</a:t>
                      </a:r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539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Hiệu</a:t>
                      </a:r>
                      <a:r>
                        <a:rPr lang="en-US" sz="2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suất</a:t>
                      </a:r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539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Tác</a:t>
                      </a:r>
                      <a:r>
                        <a:rPr lang="en-US" sz="2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động </a:t>
                      </a:r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539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Bền</a:t>
                      </a:r>
                      <a:r>
                        <a:rPr lang="en-US" sz="2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vững</a:t>
                      </a:r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528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2063750" y="1628775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>
                <a:latin typeface="Arial" charset="0"/>
              </a:rPr>
              <a:t>  </a:t>
            </a:r>
          </a:p>
        </p:txBody>
      </p:sp>
      <p:sp>
        <p:nvSpPr>
          <p:cNvPr id="52232" name="Rectangle 8"/>
          <p:cNvSpPr>
            <a:spLocks noGrp="1" noChangeArrowheads="1"/>
          </p:cNvSpPr>
          <p:nvPr>
            <p:ph type="title"/>
          </p:nvPr>
        </p:nvSpPr>
        <p:spPr>
          <a:xfrm>
            <a:off x="2668588" y="405716"/>
            <a:ext cx="8439150" cy="1139825"/>
          </a:xfrm>
        </p:spPr>
        <p:txBody>
          <a:bodyPr/>
          <a:lstStyle/>
          <a:p>
            <a:pPr algn="l" eaLnBrk="1" hangingPunct="1"/>
            <a:r>
              <a:rPr lang="de-DE" dirty="0">
                <a:latin typeface="Times New Roman" pitchFamily="18" charset="0"/>
              </a:rPr>
              <a:t>         </a:t>
            </a:r>
            <a:r>
              <a:rPr lang="de-DE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Phân tích kết quả đào tạo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D821D-A99F-4590-AB6A-8F06625B7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D48CD8-EB06-4F08-BF1C-F4ECBA201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LU02-Xác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A37BD44-482E-1E92-7ADA-A5250FE25947}"/>
              </a:ext>
            </a:extLst>
          </p:cNvPr>
          <p:cNvSpPr txBox="1"/>
          <p:nvPr/>
        </p:nvSpPr>
        <p:spPr>
          <a:xfrm>
            <a:off x="8253982" y="4359414"/>
            <a:ext cx="3037259" cy="73866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gần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tính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1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F948FE-BDED-3091-73D6-713E846B0745}"/>
              </a:ext>
            </a:extLst>
          </p:cNvPr>
          <p:cNvSpPr txBox="1"/>
          <p:nvPr/>
        </p:nvSpPr>
        <p:spPr>
          <a:xfrm>
            <a:off x="5603850" y="4362897"/>
            <a:ext cx="2434505" cy="73866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đầu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gần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endParaRPr lang="en-US" sz="14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4C6AE5-A325-9D0A-FD17-D1A706F3B09F}"/>
              </a:ext>
            </a:extLst>
          </p:cNvPr>
          <p:cNvSpPr txBox="1"/>
          <p:nvPr/>
        </p:nvSpPr>
        <p:spPr>
          <a:xfrm>
            <a:off x="2420662" y="4345052"/>
            <a:ext cx="2632172" cy="73866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SG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ăng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đầu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hơn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đầu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thì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suất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càng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E8846B-F996-A78A-E867-EFA5D2B3B086}"/>
              </a:ext>
            </a:extLst>
          </p:cNvPr>
          <p:cNvSpPr txBox="1"/>
          <p:nvPr/>
        </p:nvSpPr>
        <p:spPr>
          <a:xfrm>
            <a:off x="2420662" y="5312459"/>
            <a:ext cx="5617693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SG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</a:t>
            </a:r>
            <a:r>
              <a:rPr lang="en-SG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uá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5A558-C6DE-6AE8-A165-DC2A128A855C}"/>
              </a:ext>
            </a:extLst>
          </p:cNvPr>
          <p:cNvSpPr txBox="1"/>
          <p:nvPr/>
        </p:nvSpPr>
        <p:spPr>
          <a:xfrm>
            <a:off x="8271100" y="5303401"/>
            <a:ext cx="3037259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SG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ục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SG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endParaRPr lang="en-US" sz="14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7E32B36-B562-72BE-56B2-B2B8B61B3076}"/>
              </a:ext>
            </a:extLst>
          </p:cNvPr>
          <p:cNvSpPr txBox="1"/>
          <p:nvPr/>
        </p:nvSpPr>
        <p:spPr>
          <a:xfrm>
            <a:off x="2420662" y="5752600"/>
            <a:ext cx="8870579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SG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SG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SG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SG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SG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đáp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ứng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endParaRPr lang="en-US" sz="14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56BCC10-95ED-8202-F6A4-4E6740BB3EDD}"/>
              </a:ext>
            </a:extLst>
          </p:cNvPr>
          <p:cNvGrpSpPr/>
          <p:nvPr/>
        </p:nvGrpSpPr>
        <p:grpSpPr>
          <a:xfrm>
            <a:off x="2153466" y="1330365"/>
            <a:ext cx="8279863" cy="2873265"/>
            <a:chOff x="1929348" y="1438239"/>
            <a:chExt cx="8279863" cy="287326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FC309FA-480D-07AF-A2F3-D5FC503F2E80}"/>
                </a:ext>
              </a:extLst>
            </p:cNvPr>
            <p:cNvGrpSpPr/>
            <p:nvPr/>
          </p:nvGrpSpPr>
          <p:grpSpPr>
            <a:xfrm>
              <a:off x="1929348" y="1438239"/>
              <a:ext cx="8279863" cy="2873265"/>
              <a:chOff x="1929348" y="1438239"/>
              <a:chExt cx="8279863" cy="2873265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4245588-3B81-6193-A580-73D62A783625}"/>
                  </a:ext>
                </a:extLst>
              </p:cNvPr>
              <p:cNvGrpSpPr/>
              <p:nvPr/>
            </p:nvGrpSpPr>
            <p:grpSpPr>
              <a:xfrm>
                <a:off x="1929348" y="1438239"/>
                <a:ext cx="8279863" cy="2873265"/>
                <a:chOff x="1703926" y="1752711"/>
                <a:chExt cx="8279863" cy="2873265"/>
              </a:xfrm>
            </p:grpSpPr>
            <p:sp>
              <p:nvSpPr>
                <p:cNvPr id="42" name="Line 19">
                  <a:extLst>
                    <a:ext uri="{FF2B5EF4-FFF2-40B4-BE49-F238E27FC236}">
                      <a16:creationId xmlns:a16="http://schemas.microsoft.com/office/drawing/2014/main" id="{5A75C4C2-BAF5-ED4D-99E1-8BE56EAA1A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656138" y="3270933"/>
                  <a:ext cx="224367" cy="13605"/>
                </a:xfrm>
                <a:prstGeom prst="line">
                  <a:avLst/>
                </a:prstGeom>
                <a:noFill/>
                <a:ln w="571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20">
                  <a:extLst>
                    <a:ext uri="{FF2B5EF4-FFF2-40B4-BE49-F238E27FC236}">
                      <a16:creationId xmlns:a16="http://schemas.microsoft.com/office/drawing/2014/main" id="{709BF5AD-96A8-06CB-A602-6DCF8175ED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96000" y="2133600"/>
                  <a:ext cx="0" cy="1150938"/>
                </a:xfrm>
                <a:prstGeom prst="line">
                  <a:avLst/>
                </a:prstGeom>
                <a:noFill/>
                <a:ln w="57150">
                  <a:solidFill>
                    <a:schemeClr val="accent1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08980BB-4A9F-74A1-DC1E-FD658D8347FE}"/>
                    </a:ext>
                  </a:extLst>
                </p:cNvPr>
                <p:cNvGrpSpPr/>
                <p:nvPr/>
              </p:nvGrpSpPr>
              <p:grpSpPr>
                <a:xfrm>
                  <a:off x="1703926" y="1752711"/>
                  <a:ext cx="8279863" cy="2873265"/>
                  <a:chOff x="1703926" y="1752711"/>
                  <a:chExt cx="8279863" cy="2873265"/>
                </a:xfrm>
              </p:grpSpPr>
              <p:sp>
                <p:nvSpPr>
                  <p:cNvPr id="45" name="Text Box 9">
                    <a:extLst>
                      <a:ext uri="{FF2B5EF4-FFF2-40B4-BE49-F238E27FC236}">
                        <a16:creationId xmlns:a16="http://schemas.microsoft.com/office/drawing/2014/main" id="{2324F671-C51B-D9A8-5906-F02A3545168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7350" y="3431645"/>
                    <a:ext cx="1584325" cy="3365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de-DE" sz="1600" b="1" i="1" dirty="0">
                        <a:solidFill>
                          <a:srgbClr val="FF3300"/>
                        </a:solidFill>
                        <a:latin typeface="Arial" charset="0"/>
                      </a:rPr>
                      <a:t>Hiệu suất (C)</a:t>
                    </a:r>
                  </a:p>
                </p:txBody>
              </p:sp>
              <p:sp>
                <p:nvSpPr>
                  <p:cNvPr id="46" name="Text Box 10">
                    <a:extLst>
                      <a:ext uri="{FF2B5EF4-FFF2-40B4-BE49-F238E27FC236}">
                        <a16:creationId xmlns:a16="http://schemas.microsoft.com/office/drawing/2014/main" id="{FF79B5C3-2BE8-131B-86DB-3D2727B90B2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951538" y="3357563"/>
                    <a:ext cx="1727200" cy="3365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de-DE" sz="1600" b="1" i="1" dirty="0">
                        <a:solidFill>
                          <a:schemeClr val="accent2"/>
                        </a:solidFill>
                        <a:latin typeface="Arial" charset="0"/>
                      </a:rPr>
                      <a:t>Hiệu quả (B)</a:t>
                    </a:r>
                  </a:p>
                </p:txBody>
              </p:sp>
              <p:sp>
                <p:nvSpPr>
                  <p:cNvPr id="47" name="Text Box 11">
                    <a:extLst>
                      <a:ext uri="{FF2B5EF4-FFF2-40B4-BE49-F238E27FC236}">
                        <a16:creationId xmlns:a16="http://schemas.microsoft.com/office/drawing/2014/main" id="{5E6D0AE5-DAC1-A3B7-2F61-08C13A3CE10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40688" y="3357563"/>
                    <a:ext cx="1655762" cy="3365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de-DE" sz="1600" b="1" i="1" dirty="0">
                        <a:solidFill>
                          <a:schemeClr val="folHlink"/>
                        </a:solidFill>
                        <a:latin typeface="Arial" charset="0"/>
                      </a:rPr>
                      <a:t>Sát h</a:t>
                    </a:r>
                    <a:r>
                      <a:rPr lang="de-DE" sz="1600" b="1" dirty="0">
                        <a:solidFill>
                          <a:schemeClr val="folHlink"/>
                        </a:solidFill>
                        <a:latin typeface="Arial" charset="0"/>
                      </a:rPr>
                      <a:t>ợp</a:t>
                    </a:r>
                    <a:r>
                      <a:rPr lang="de-DE" sz="1600" dirty="0">
                        <a:latin typeface="Arial" charset="0"/>
                      </a:rPr>
                      <a:t> </a:t>
                    </a:r>
                    <a:r>
                      <a:rPr lang="de-DE" sz="1600" b="1" i="1" dirty="0">
                        <a:solidFill>
                          <a:schemeClr val="folHlink"/>
                        </a:solidFill>
                        <a:latin typeface="Arial" charset="0"/>
                      </a:rPr>
                      <a:t>(A)</a:t>
                    </a:r>
                    <a:endParaRPr lang="de-DE" i="1" dirty="0">
                      <a:latin typeface="Arial" charset="0"/>
                    </a:endParaRPr>
                  </a:p>
                </p:txBody>
              </p:sp>
              <p:sp>
                <p:nvSpPr>
                  <p:cNvPr id="48" name="Text Box 26">
                    <a:extLst>
                      <a:ext uri="{FF2B5EF4-FFF2-40B4-BE49-F238E27FC236}">
                        <a16:creationId xmlns:a16="http://schemas.microsoft.com/office/drawing/2014/main" id="{E1752756-2EAE-826A-2CBA-8AC6CADAF43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53134" y="4064000"/>
                    <a:ext cx="1871662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de-DE" sz="1400" dirty="0">
                        <a:latin typeface="Arial" charset="0"/>
                      </a:rPr>
                      <a:t>Quan hệ giữa đầu vào và đầu ra </a:t>
                    </a:r>
                  </a:p>
                </p:txBody>
              </p:sp>
              <p:sp>
                <p:nvSpPr>
                  <p:cNvPr id="49" name="Text Box 27">
                    <a:extLst>
                      <a:ext uri="{FF2B5EF4-FFF2-40B4-BE49-F238E27FC236}">
                        <a16:creationId xmlns:a16="http://schemas.microsoft.com/office/drawing/2014/main" id="{448B3DE2-E6FA-EF17-FDCF-F59104572AC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35639" y="4076700"/>
                    <a:ext cx="2016125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de-DE" sz="1400" dirty="0">
                        <a:latin typeface="Arial" charset="0"/>
                      </a:rPr>
                      <a:t>Quan hệ giữa kết quả và mục tiêu</a:t>
                    </a:r>
                    <a:endParaRPr lang="de-DE" sz="1400" dirty="0">
                      <a:latin typeface="Verdana" pitchFamily="34" charset="0"/>
                    </a:endParaRPr>
                  </a:p>
                </p:txBody>
              </p:sp>
              <p:sp>
                <p:nvSpPr>
                  <p:cNvPr id="50" name="Text Box 28">
                    <a:extLst>
                      <a:ext uri="{FF2B5EF4-FFF2-40B4-BE49-F238E27FC236}">
                        <a16:creationId xmlns:a16="http://schemas.microsoft.com/office/drawing/2014/main" id="{43EF36E9-D408-1DE5-91CB-17DBAFC104D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96226" y="4076701"/>
                    <a:ext cx="2087563" cy="5492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de-DE" sz="1400" dirty="0">
                        <a:latin typeface="Arial" charset="0"/>
                      </a:rPr>
                      <a:t>Quan hệ giữa mục tiêu và nhu cầu</a:t>
                    </a:r>
                    <a:r>
                      <a:rPr lang="de-DE" sz="1600" dirty="0">
                        <a:latin typeface="Arial" charset="0"/>
                      </a:rPr>
                      <a:t>  </a:t>
                    </a:r>
                    <a:endParaRPr lang="de-DE" sz="1400" dirty="0">
                      <a:latin typeface="Verdana" pitchFamily="34" charset="0"/>
                    </a:endParaRPr>
                  </a:p>
                </p:txBody>
              </p:sp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DE753C1F-6F85-683D-1BC9-39CFDD903235}"/>
                      </a:ext>
                    </a:extLst>
                  </p:cNvPr>
                  <p:cNvGrpSpPr/>
                  <p:nvPr/>
                </p:nvGrpSpPr>
                <p:grpSpPr>
                  <a:xfrm>
                    <a:off x="1703926" y="1752711"/>
                    <a:ext cx="8093862" cy="1531827"/>
                    <a:chOff x="1703926" y="1752711"/>
                    <a:chExt cx="8093862" cy="1531827"/>
                  </a:xfrm>
                </p:grpSpPr>
                <p:sp>
                  <p:nvSpPr>
                    <p:cNvPr id="53" name="Text Box 2" descr="Horizontal brick">
                      <a:extLst>
                        <a:ext uri="{FF2B5EF4-FFF2-40B4-BE49-F238E27FC236}">
                          <a16:creationId xmlns:a16="http://schemas.microsoft.com/office/drawing/2014/main" id="{1D4BC1A1-754C-6DD1-AB4F-6BFE5FDA299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86619" y="1752711"/>
                      <a:ext cx="1079500" cy="33855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76200" cmpd="tri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square" anchor="ctr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de-DE" sz="1600" b="1" dirty="0">
                          <a:latin typeface="Arial" charset="0"/>
                        </a:rPr>
                        <a:t>Đào tạo </a:t>
                      </a:r>
                    </a:p>
                  </p:txBody>
                </p:sp>
                <p:sp>
                  <p:nvSpPr>
                    <p:cNvPr id="55" name="Line 3">
                      <a:extLst>
                        <a:ext uri="{FF2B5EF4-FFF2-40B4-BE49-F238E27FC236}">
                          <a16:creationId xmlns:a16="http://schemas.microsoft.com/office/drawing/2014/main" id="{A520B3E7-B533-BEDC-63A6-8797D263DA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61518" y="1925107"/>
                      <a:ext cx="251618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2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Text Box 5">
                      <a:extLst>
                        <a:ext uri="{FF2B5EF4-FFF2-40B4-BE49-F238E27FC236}">
                          <a16:creationId xmlns:a16="http://schemas.microsoft.com/office/drawing/2014/main" id="{CC7B6BFF-C874-C4A9-0ADF-9A9CA1484140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555457" y="1763525"/>
                      <a:ext cx="1079500" cy="323165"/>
                    </a:xfrm>
                    <a:prstGeom prst="rect">
                      <a:avLst/>
                    </a:prstGeom>
                    <a:noFill/>
                    <a:ln w="38100" cmpd="dbl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de-DE" sz="1500" b="1" dirty="0">
                          <a:latin typeface="Arial" charset="0"/>
                        </a:rPr>
                        <a:t>Kết quả</a:t>
                      </a:r>
                      <a:r>
                        <a:rPr lang="de-DE" sz="1500" dirty="0">
                          <a:latin typeface="Arial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59" name="Line 6">
                      <a:extLst>
                        <a:ext uri="{FF2B5EF4-FFF2-40B4-BE49-F238E27FC236}">
                          <a16:creationId xmlns:a16="http://schemas.microsoft.com/office/drawing/2014/main" id="{CE8D42D5-5030-4BF9-B7B2-C32532F22D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600033" y="1989137"/>
                      <a:ext cx="288130" cy="8993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2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Text Box 7">
                      <a:extLst>
                        <a:ext uri="{FF2B5EF4-FFF2-40B4-BE49-F238E27FC236}">
                          <a16:creationId xmlns:a16="http://schemas.microsoft.com/office/drawing/2014/main" id="{CD85AF01-230A-73D8-0863-4EEA15E71B4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88164" y="1773239"/>
                      <a:ext cx="1368425" cy="323165"/>
                    </a:xfrm>
                    <a:prstGeom prst="rect">
                      <a:avLst/>
                    </a:prstGeom>
                    <a:noFill/>
                    <a:ln w="57150" cap="rnd">
                      <a:solidFill>
                        <a:schemeClr val="tx1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de-DE" sz="1500" b="1">
                          <a:latin typeface="Arial" charset="0"/>
                        </a:rPr>
                        <a:t>Mục tiêu</a:t>
                      </a:r>
                    </a:p>
                  </p:txBody>
                </p:sp>
                <p:sp>
                  <p:nvSpPr>
                    <p:cNvPr id="63" name="Text Box 12">
                      <a:extLst>
                        <a:ext uri="{FF2B5EF4-FFF2-40B4-BE49-F238E27FC236}">
                          <a16:creationId xmlns:a16="http://schemas.microsoft.com/office/drawing/2014/main" id="{856FC495-E6EA-CA3A-7F1B-C8F768084057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688390" y="1755776"/>
                      <a:ext cx="1109398" cy="323165"/>
                    </a:xfrm>
                    <a:prstGeom prst="rect">
                      <a:avLst/>
                    </a:prstGeom>
                    <a:noFill/>
                    <a:ln w="57150" cmpd="thinThick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de-DE" sz="1500" b="1">
                          <a:latin typeface="Arial" charset="0"/>
                        </a:rPr>
                        <a:t>Nhu cầu</a:t>
                      </a:r>
                      <a:endParaRPr lang="de-DE" sz="1500" b="1">
                        <a:latin typeface="Verdana" pitchFamily="34" charset="0"/>
                      </a:endParaRPr>
                    </a:p>
                  </p:txBody>
                </p:sp>
                <p:sp>
                  <p:nvSpPr>
                    <p:cNvPr id="64" name="Text Box 13">
                      <a:extLst>
                        <a:ext uri="{FF2B5EF4-FFF2-40B4-BE49-F238E27FC236}">
                          <a16:creationId xmlns:a16="http://schemas.microsoft.com/office/drawing/2014/main" id="{33F2E0FF-E315-73F9-A4E9-2C52E550EECD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03926" y="1773239"/>
                      <a:ext cx="1008063" cy="323165"/>
                    </a:xfrm>
                    <a:prstGeom prst="rect">
                      <a:avLst/>
                    </a:prstGeom>
                    <a:noFill/>
                    <a:ln w="38100" cmpd="dbl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de-DE" sz="1500" b="1" dirty="0">
                          <a:latin typeface="Arial" charset="0"/>
                        </a:rPr>
                        <a:t>Đầu vào</a:t>
                      </a:r>
                    </a:p>
                  </p:txBody>
                </p:sp>
                <p:sp>
                  <p:nvSpPr>
                    <p:cNvPr id="65" name="Line 14">
                      <a:extLst>
                        <a:ext uri="{FF2B5EF4-FFF2-40B4-BE49-F238E27FC236}">
                          <a16:creationId xmlns:a16="http://schemas.microsoft.com/office/drawing/2014/main" id="{55399ADD-6AF5-9E6B-D5CA-2806E3A220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719654" y="1989137"/>
                      <a:ext cx="266960" cy="8987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2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5">
                      <a:extLst>
                        <a:ext uri="{FF2B5EF4-FFF2-40B4-BE49-F238E27FC236}">
                          <a16:creationId xmlns:a16="http://schemas.microsoft.com/office/drawing/2014/main" id="{2EE712DB-0261-1C32-8005-D6F278166D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256588" y="1989138"/>
                      <a:ext cx="43180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2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16">
                      <a:extLst>
                        <a:ext uri="{FF2B5EF4-FFF2-40B4-BE49-F238E27FC236}">
                          <a16:creationId xmlns:a16="http://schemas.microsoft.com/office/drawing/2014/main" id="{DD91C3FD-5AC3-F8B6-3A8B-3B9DEA4899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1088" y="2133600"/>
                      <a:ext cx="0" cy="1150938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" name="Line 17">
                      <a:extLst>
                        <a:ext uri="{FF2B5EF4-FFF2-40B4-BE49-F238E27FC236}">
                          <a16:creationId xmlns:a16="http://schemas.microsoft.com/office/drawing/2014/main" id="{C6F3CCFD-9BB9-3EF3-1FF5-37C22681DB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1088" y="3284538"/>
                      <a:ext cx="2305050" cy="0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8">
                      <a:extLst>
                        <a:ext uri="{FF2B5EF4-FFF2-40B4-BE49-F238E27FC236}">
                          <a16:creationId xmlns:a16="http://schemas.microsoft.com/office/drawing/2014/main" id="{22DA2274-37C2-D59D-E988-A23B7887DE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80505" y="2087408"/>
                      <a:ext cx="0" cy="1150938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70" name="Line 21">
                      <a:extLst>
                        <a:ext uri="{FF2B5EF4-FFF2-40B4-BE49-F238E27FC236}">
                          <a16:creationId xmlns:a16="http://schemas.microsoft.com/office/drawing/2014/main" id="{F25DB568-3E98-1963-F4F2-3586547806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096001" y="3284538"/>
                      <a:ext cx="1368425" cy="0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Line 22">
                      <a:extLst>
                        <a:ext uri="{FF2B5EF4-FFF2-40B4-BE49-F238E27FC236}">
                          <a16:creationId xmlns:a16="http://schemas.microsoft.com/office/drawing/2014/main" id="{CD51417C-D798-D9A3-CD91-744954129F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64425" y="2205038"/>
                      <a:ext cx="0" cy="1079500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Line 23">
                      <a:extLst>
                        <a:ext uri="{FF2B5EF4-FFF2-40B4-BE49-F238E27FC236}">
                          <a16:creationId xmlns:a16="http://schemas.microsoft.com/office/drawing/2014/main" id="{1280B975-3CAE-A164-50EB-445AEF9607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0325" y="2205038"/>
                      <a:ext cx="0" cy="1079500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 type="triangle" w="med" len="med"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Line 24">
                      <a:extLst>
                        <a:ext uri="{FF2B5EF4-FFF2-40B4-BE49-F238E27FC236}">
                          <a16:creationId xmlns:a16="http://schemas.microsoft.com/office/drawing/2014/main" id="{C0462380-149E-464F-3901-A70EA1A7F1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680325" y="3248928"/>
                      <a:ext cx="1655759" cy="35610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4" name="Line 25">
                      <a:extLst>
                        <a:ext uri="{FF2B5EF4-FFF2-40B4-BE49-F238E27FC236}">
                          <a16:creationId xmlns:a16="http://schemas.microsoft.com/office/drawing/2014/main" id="{77F58226-AB61-E359-B7AD-8ED586DEF6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9320213" y="2104871"/>
                      <a:ext cx="0" cy="1150938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accent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5" name="Text Box 5">
                      <a:extLst>
                        <a:ext uri="{FF2B5EF4-FFF2-40B4-BE49-F238E27FC236}">
                          <a16:creationId xmlns:a16="http://schemas.microsoft.com/office/drawing/2014/main" id="{B48E8F95-E925-DF08-FC71-9F626B822861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67466" y="1759633"/>
                      <a:ext cx="1079500" cy="323165"/>
                    </a:xfrm>
                    <a:prstGeom prst="rect">
                      <a:avLst/>
                    </a:prstGeom>
                    <a:noFill/>
                    <a:ln w="38100" cmpd="dbl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de-DE" sz="1500" b="1" dirty="0">
                          <a:latin typeface="Arial" charset="0"/>
                        </a:rPr>
                        <a:t>Đầu ra</a:t>
                      </a:r>
                      <a:r>
                        <a:rPr lang="de-DE" sz="1500" dirty="0">
                          <a:latin typeface="Arial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76" name="Line 3">
                      <a:extLst>
                        <a:ext uri="{FF2B5EF4-FFF2-40B4-BE49-F238E27FC236}">
                          <a16:creationId xmlns:a16="http://schemas.microsoft.com/office/drawing/2014/main" id="{063AED36-71DD-F85D-1A93-9AD12AC40A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66119" y="1964323"/>
                      <a:ext cx="251618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2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2DB3D2D9-682F-1248-B5DE-15E0851BE337}"/>
                  </a:ext>
                </a:extLst>
              </p:cNvPr>
              <p:cNvGrpSpPr/>
              <p:nvPr/>
            </p:nvGrpSpPr>
            <p:grpSpPr>
              <a:xfrm>
                <a:off x="5339884" y="1781932"/>
                <a:ext cx="654048" cy="1162833"/>
                <a:chOff x="5326340" y="1783518"/>
                <a:chExt cx="654048" cy="1162833"/>
              </a:xfrm>
            </p:grpSpPr>
            <p:sp>
              <p:nvSpPr>
                <p:cNvPr id="77" name="Line 20">
                  <a:extLst>
                    <a:ext uri="{FF2B5EF4-FFF2-40B4-BE49-F238E27FC236}">
                      <a16:creationId xmlns:a16="http://schemas.microsoft.com/office/drawing/2014/main" id="{7BAEA8A2-417E-3AB4-F22C-EE8CA53AC8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6340" y="1783518"/>
                  <a:ext cx="0" cy="1150938"/>
                </a:xfrm>
                <a:prstGeom prst="line">
                  <a:avLst/>
                </a:prstGeom>
                <a:noFill/>
                <a:ln w="57150">
                  <a:solidFill>
                    <a:schemeClr val="accent1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Line 20">
                  <a:extLst>
                    <a:ext uri="{FF2B5EF4-FFF2-40B4-BE49-F238E27FC236}">
                      <a16:creationId xmlns:a16="http://schemas.microsoft.com/office/drawing/2014/main" id="{8FB6D982-2FC1-5AC2-E592-2CBCA136BF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962366" y="1783518"/>
                  <a:ext cx="0" cy="1150938"/>
                </a:xfrm>
                <a:prstGeom prst="line">
                  <a:avLst/>
                </a:prstGeom>
                <a:noFill/>
                <a:ln w="57150">
                  <a:solidFill>
                    <a:schemeClr val="accent1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21">
                  <a:extLst>
                    <a:ext uri="{FF2B5EF4-FFF2-40B4-BE49-F238E27FC236}">
                      <a16:creationId xmlns:a16="http://schemas.microsoft.com/office/drawing/2014/main" id="{766FD723-869A-FE4F-12A2-CAD7749F65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26340" y="2934456"/>
                  <a:ext cx="654048" cy="11895"/>
                </a:xfrm>
                <a:prstGeom prst="line">
                  <a:avLst/>
                </a:prstGeom>
                <a:noFill/>
                <a:ln w="571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80" name="Text Box 10">
              <a:extLst>
                <a:ext uri="{FF2B5EF4-FFF2-40B4-BE49-F238E27FC236}">
                  <a16:creationId xmlns:a16="http://schemas.microsoft.com/office/drawing/2014/main" id="{90356540-F789-BDA2-258F-0BCA285D4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2254" y="3072132"/>
              <a:ext cx="1727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sz="1600" b="1" i="1" dirty="0">
                  <a:solidFill>
                    <a:srgbClr val="00B0F0"/>
                  </a:solidFill>
                  <a:latin typeface="Arial" charset="0"/>
                </a:rPr>
                <a:t>Tác động (D)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207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020C30-8017-46CF-8AA9-6CF2F2E4AD65}"/>
              </a:ext>
            </a:extLst>
          </p:cNvPr>
          <p:cNvSpPr txBox="1"/>
          <p:nvPr/>
        </p:nvSpPr>
        <p:spPr>
          <a:xfrm>
            <a:off x="1725334" y="735955"/>
            <a:ext cx="9149812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ánh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/hiệu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400" b="1" kern="1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400" b="1" kern="1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 giá việc áp dụng kiến thức đã học vào công việc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 giá mức độ tác động của đào tạo đến việc hoàn thành nhiệm vụ của học viên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 giá mức độ tác động của đào tạo đến việc cải thiện hành vi công sở của học viên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 giá việc định hướng đào tạo của doanh nghiệp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pPr marL="3429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ợi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 </a:t>
            </a:r>
          </a:p>
          <a:p>
            <a:pPr marL="3429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chi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D2E2CE-2833-4D98-A3A5-98E43E2F0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EC4640-3090-483C-82F3-92329414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601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87542C3-D019-4442-A671-C87969F7DA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4759165"/>
              </p:ext>
            </p:extLst>
          </p:nvPr>
        </p:nvGraphicFramePr>
        <p:xfrm>
          <a:off x="844490" y="1149293"/>
          <a:ext cx="10368793" cy="5025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66A8141-1498-4662-BD75-536652724E0D}"/>
              </a:ext>
            </a:extLst>
          </p:cNvPr>
          <p:cNvSpPr txBox="1"/>
          <p:nvPr/>
        </p:nvSpPr>
        <p:spPr>
          <a:xfrm>
            <a:off x="1999026" y="479751"/>
            <a:ext cx="9084306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vi-VN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 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vi-VN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ấp độ đánh giá sau đào tạo</a:t>
            </a:r>
            <a:r>
              <a:rPr lang="vi-VN" sz="2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vi-VN" i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 Kirkpatrick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FD0A59-0FAC-4E18-94CB-144143685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24D261-AB75-453B-9836-F3FEDE189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0661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695F1D-2880-486B-90C8-4056A04362B6}"/>
              </a:ext>
            </a:extLst>
          </p:cNvPr>
          <p:cNvSpPr txBox="1"/>
          <p:nvPr/>
        </p:nvSpPr>
        <p:spPr>
          <a:xfrm>
            <a:off x="1767404" y="568331"/>
            <a:ext cx="9068499" cy="4086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cụ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kern="1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1: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Bảng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câu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hỏi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đô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̣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 độ 2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Bài kiểm tra ngay sau khóa học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 độ 3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Bảng câu hỏi 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iám sát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hỏng vấn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 độ 4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Các công cụ đo lường kết quả công việc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 độ 5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 sánh chi phí đầu tư cho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với lợi ích đem lại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922754-C7F0-45E3-B0D5-D14403549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8B5DEE-C7EF-4148-AD10-1F086770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04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309DF95-5C60-495E-8DE7-6EAD07E0DC87}"/>
              </a:ext>
            </a:extLst>
          </p:cNvPr>
          <p:cNvSpPr txBox="1"/>
          <p:nvPr/>
        </p:nvSpPr>
        <p:spPr>
          <a:xfrm>
            <a:off x="1510017" y="1191455"/>
            <a:ext cx="9118836" cy="144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ở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</a:t>
            </a:r>
            <a:r>
              <a:rPr lang="vi-VN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400" b="1" kern="1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kern="12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vi-VN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 điểm bằng cách đánh dấu vào ô điểm của từng nội dung theo thang điểm sau: </a:t>
            </a: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vi-VN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1: Không chấp nhận</a:t>
            </a: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vi-VN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2: Cần hoàn thiện</a:t>
            </a: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vi-VN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3: Chấp nhậ</a:t>
            </a: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     </a:t>
            </a:r>
            <a:r>
              <a:rPr lang="vi-VN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4: Tốt</a:t>
            </a:r>
            <a:r>
              <a:rPr lang="en-US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</a:t>
            </a:r>
            <a:r>
              <a:rPr lang="vi-VN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5: Xuất sắc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F645D6-5709-4427-9645-0D15973056C4}"/>
              </a:ext>
            </a:extLst>
          </p:cNvPr>
          <p:cNvGraphicFramePr>
            <a:graphicFrameLocks noGrp="1"/>
          </p:cNvGraphicFramePr>
          <p:nvPr/>
        </p:nvGraphicFramePr>
        <p:xfrm>
          <a:off x="1619074" y="2961948"/>
          <a:ext cx="9118836" cy="335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0298">
                  <a:extLst>
                    <a:ext uri="{9D8B030D-6E8A-4147-A177-3AD203B41FA5}">
                      <a16:colId xmlns:a16="http://schemas.microsoft.com/office/drawing/2014/main" val="2764457663"/>
                    </a:ext>
                  </a:extLst>
                </a:gridCol>
                <a:gridCol w="513527">
                  <a:extLst>
                    <a:ext uri="{9D8B030D-6E8A-4147-A177-3AD203B41FA5}">
                      <a16:colId xmlns:a16="http://schemas.microsoft.com/office/drawing/2014/main" val="279775932"/>
                    </a:ext>
                  </a:extLst>
                </a:gridCol>
                <a:gridCol w="468482">
                  <a:extLst>
                    <a:ext uri="{9D8B030D-6E8A-4147-A177-3AD203B41FA5}">
                      <a16:colId xmlns:a16="http://schemas.microsoft.com/office/drawing/2014/main" val="728660485"/>
                    </a:ext>
                  </a:extLst>
                </a:gridCol>
                <a:gridCol w="504518">
                  <a:extLst>
                    <a:ext uri="{9D8B030D-6E8A-4147-A177-3AD203B41FA5}">
                      <a16:colId xmlns:a16="http://schemas.microsoft.com/office/drawing/2014/main" val="2698913173"/>
                    </a:ext>
                  </a:extLst>
                </a:gridCol>
                <a:gridCol w="513528">
                  <a:extLst>
                    <a:ext uri="{9D8B030D-6E8A-4147-A177-3AD203B41FA5}">
                      <a16:colId xmlns:a16="http://schemas.microsoft.com/office/drawing/2014/main" val="4149965382"/>
                    </a:ext>
                  </a:extLst>
                </a:gridCol>
                <a:gridCol w="468483">
                  <a:extLst>
                    <a:ext uri="{9D8B030D-6E8A-4147-A177-3AD203B41FA5}">
                      <a16:colId xmlns:a16="http://schemas.microsoft.com/office/drawing/2014/main" val="1949518267"/>
                    </a:ext>
                  </a:extLst>
                </a:gridCol>
              </a:tblGrid>
              <a:tr h="173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632587"/>
                  </a:ext>
                </a:extLst>
              </a:tr>
              <a:tr h="2559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học 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845542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học B….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409419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Kỹ năng truyền đạt của giảng viên (diễn đạt rõ ràng, sinh động, thông thạo chủ đề, khả năng lôi cuốn…)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788059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8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 pháp giảng dạy của giảng viên (thảo luận, thực hành)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00876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8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Chuẩn bị tài liệu, dụng cụ đào tạo, bố trí phòng học,…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36835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8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Tổ chức khóa học và chăm sóc học viên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450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vi-VN" sz="18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Những ý kiến/đề nghị cải tiến: 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48021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F89F527-9DD6-4A91-82FD-8956437F92B5}"/>
              </a:ext>
            </a:extLst>
          </p:cNvPr>
          <p:cNvSpPr txBox="1"/>
          <p:nvPr/>
        </p:nvSpPr>
        <p:spPr>
          <a:xfrm>
            <a:off x="3336038" y="446446"/>
            <a:ext cx="6094602" cy="556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470F60-D800-4AAB-9D0D-C4FFC8B87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8E77BC-E32B-4207-8434-693DC226B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79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6F5214-E0B0-4FD0-8BB3-2C709F745D3A}"/>
              </a:ext>
            </a:extLst>
          </p:cNvPr>
          <p:cNvSpPr txBox="1"/>
          <p:nvPr/>
        </p:nvSpPr>
        <p:spPr>
          <a:xfrm>
            <a:off x="1856870" y="689273"/>
            <a:ext cx="8779079" cy="2978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ở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kern="12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8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Kiểm tra mức độ tiếp thu kiến thức bài giảng.  </a:t>
            </a:r>
            <a:endParaRPr lang="en-US" sz="2400" dirty="0">
              <a:solidFill>
                <a:srgbClr val="444B49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Cần làm bài kiểm tra trước khóa học để có số liệu so sánh với kết quả làm bài kiểm tra ngay sau khóa học.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3E898C-A13C-4EED-8068-C9EAA1E7D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44B05-B230-4AF7-AC07-CDD64163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3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07781" y="1591782"/>
            <a:ext cx="10084880" cy="310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Cấu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trúc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Lãnh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R="0"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464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52AAEAA-FB8D-4A55-A03B-17554CF54B8B}"/>
              </a:ext>
            </a:extLst>
          </p:cNvPr>
          <p:cNvSpPr txBox="1"/>
          <p:nvPr/>
        </p:nvSpPr>
        <p:spPr>
          <a:xfrm>
            <a:off x="1959198" y="715321"/>
            <a:ext cx="8653244" cy="4672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ở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 suất lao động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Chất lượng sản phẩm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Tần suất sai lỗi trong công việc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 toàn lao động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Tần suất làm hư hỏng dụng cụ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Thái độ/hành vi ứng xử trong công việc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Mức độ hài lòng với công việc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vi-VN" sz="2400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 pháp làm việc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BCC644-FC85-4A5F-9A3A-1428882DA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D159E0-6F73-48B5-8C56-BD1C7900D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615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D464BF-6A4B-4F6A-AAF1-77FACEEE6BCE}"/>
              </a:ext>
            </a:extLst>
          </p:cNvPr>
          <p:cNvSpPr txBox="1"/>
          <p:nvPr/>
        </p:nvSpPr>
        <p:spPr>
          <a:xfrm>
            <a:off x="1863754" y="738409"/>
            <a:ext cx="8464491" cy="4743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ở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2400" b="1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 suất lao động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Chất lượng sản phẩm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 toàn lao động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Tần suất/ Thời gian thiết bị ng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ừ</a:t>
            </a: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 hoạt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Mức độ hài lòng của nhân viên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Mức độ hài lòng của khách hàng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 thu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 phí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vi-VN" sz="24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Lợi nhuận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011F6D-44D4-4C9E-A0A9-9732B690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6BDBBC-F531-4F01-9DE3-5C1D3F759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3883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4CE213-23C2-4FF8-87E3-3E4043A17B5A}"/>
              </a:ext>
            </a:extLst>
          </p:cNvPr>
          <p:cNvSpPr txBox="1"/>
          <p:nvPr/>
        </p:nvSpPr>
        <p:spPr>
          <a:xfrm>
            <a:off x="1333849" y="591898"/>
            <a:ext cx="6094602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ở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59BFE8B-446F-4574-A74F-EB149A17BC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242066"/>
              </p:ext>
            </p:extLst>
          </p:nvPr>
        </p:nvGraphicFramePr>
        <p:xfrm>
          <a:off x="2117620" y="1956472"/>
          <a:ext cx="9177556" cy="3445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39780">
                  <a:extLst>
                    <a:ext uri="{9D8B030D-6E8A-4147-A177-3AD203B41FA5}">
                      <a16:colId xmlns:a16="http://schemas.microsoft.com/office/drawing/2014/main" val="1016593435"/>
                    </a:ext>
                  </a:extLst>
                </a:gridCol>
                <a:gridCol w="4437776">
                  <a:extLst>
                    <a:ext uri="{9D8B030D-6E8A-4147-A177-3AD203B41FA5}">
                      <a16:colId xmlns:a16="http://schemas.microsoft.com/office/drawing/2014/main" val="12790750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phí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Lợi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ích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8251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Giảng viên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Tổ chức lớp học: thức ăn, thức uống, thuê mặt bằng, văn phòng phẩm, di chuyển…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Tài liệu giảng dạy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Lương cho học viên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Lương đánh giá trước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sau khóa học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 hội học viên tạo ra lợi nhuận nếu đi làm và không đi học.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Tăng năng suất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sai lỗi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lãng phí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tai nạn lao động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hư hỏng dụng cụ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thời gian ngưng máy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thời gian LV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Giảm số lượng NV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  <a:tabLst>
                          <a:tab pos="228600" algn="l"/>
                        </a:tabLst>
                      </a:pPr>
                      <a:r>
                        <a:rPr lang="vi-VN" sz="2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Tăng KH mới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528013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5BBDCF-723F-4D14-AB85-2B677FF43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75FEF-4156-4164-8159-4362D3A3D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705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09718-F1C2-414B-9AAE-13AC47AC9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64F394-841A-4A5C-82B7-3CB44D2FF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CD3DF5-2942-481D-BD8A-33CD65D092C4}"/>
              </a:ext>
            </a:extLst>
          </p:cNvPr>
          <p:cNvSpPr txBox="1"/>
          <p:nvPr/>
        </p:nvSpPr>
        <p:spPr>
          <a:xfrm flipH="1">
            <a:off x="3626880" y="2365881"/>
            <a:ext cx="6235576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Xin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cảm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ơn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259385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03256" y="2013228"/>
            <a:ext cx="10084880" cy="2890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Lãnh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383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2534" y="1910567"/>
            <a:ext cx="8566011" cy="2959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các hoạt động cần thiết để xác định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cơ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cấu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2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mô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hình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hoạt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động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sắp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xếp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chức năng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nhiệm vụ</a:t>
            </a:r>
            <a:r>
              <a:rPr lang="en-US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quyền hạn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để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họ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hiệu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nhằm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chuyển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hóa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ý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tưởng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81353" y="708734"/>
            <a:ext cx="5099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LU05-Tổ chức thực hiện &amp; Giám sát/Đánh giá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2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2356" y="1659174"/>
            <a:ext cx="9311325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0545" y="629687"/>
            <a:ext cx="7192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LU05-Tổ chức thực hiện &amp; Giám sát/Đánh giá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A0DC60-CBBE-464E-B336-9E88FEF21404}"/>
              </a:ext>
            </a:extLst>
          </p:cNvPr>
          <p:cNvSpPr txBox="1"/>
          <p:nvPr/>
        </p:nvSpPr>
        <p:spPr>
          <a:xfrm>
            <a:off x="1178357" y="1659174"/>
            <a:ext cx="9756396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287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cấu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sự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10287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Qui định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quyền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hạn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         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10287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71550" lvl="1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đã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duyệt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vi-VN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vi-VN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cũng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971550" lvl="1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971550" lvl="1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071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5705" y="1759841"/>
            <a:ext cx="9146931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Giám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thập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tin thực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đang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diễn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tiến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nhằm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cung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cấp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minh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chứng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tiến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cũng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phẩm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ra,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mức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hay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mong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đợi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cứ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chiếu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5705" y="787782"/>
            <a:ext cx="180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LU05-Tổ chức thực hiện &amp; Giám sát/Đánh giá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58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9504" y="1738305"/>
            <a:ext cx="9146931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phán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đang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diễn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tiến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hoặc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thúc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tính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thực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cứ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tính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hiệu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hiệu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suất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bền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vững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OECD.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thường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cùng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hoặc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toàn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ngoài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đảm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98634" y="693716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LU05-Tổ chức thực hiện &amp; Giám sát/Đánh giá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253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209E16-0DA5-4B33-A246-ED744518FB6C}"/>
              </a:ext>
            </a:extLst>
          </p:cNvPr>
          <p:cNvSpPr txBox="1"/>
          <p:nvPr/>
        </p:nvSpPr>
        <p:spPr>
          <a:xfrm>
            <a:off x="1635853" y="644291"/>
            <a:ext cx="9949896" cy="606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Qui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 </a:t>
            </a:r>
            <a:r>
              <a:rPr lang="en-US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hướng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hệ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chặt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chẽ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nhau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cùng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qui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thập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tin,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phản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trạng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quyết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tiếp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theo.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Giám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R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R="0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căn</a:t>
            </a:r>
            <a:r>
              <a:rPr lang="en-US" sz="2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cứ</a:t>
            </a:r>
            <a:r>
              <a:rPr lang="en-US" sz="2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Qui định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quyền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hạn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ban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ác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tài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ồ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chi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tiết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khóa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học</a:t>
            </a:r>
            <a:r>
              <a:rPr lang="en-US" sz="2000" dirty="0">
                <a:solidFill>
                  <a:srgbClr val="444B4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2000" dirty="0">
                <a:solidFill>
                  <a:srgbClr val="444B4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2AB54D-55BE-4467-ADA1-3ECD9FDC0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LU05-Tổ chức thực hiện &amp; Giám sát/Đánh giá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F6410-5282-4C62-8C64-D1042777E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09653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9437</TotalTime>
  <Words>2867</Words>
  <Application>Microsoft Office PowerPoint</Application>
  <PresentationFormat>Widescreen</PresentationFormat>
  <Paragraphs>316</Paragraphs>
  <Slides>33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Calibri</vt:lpstr>
      <vt:lpstr>Century Gothic</vt:lpstr>
      <vt:lpstr>Tahoma</vt:lpstr>
      <vt:lpstr>Times New Roman</vt:lpstr>
      <vt:lpstr>Verdana</vt:lpstr>
      <vt:lpstr>Wingdings</vt:lpstr>
      <vt:lpstr>Wingdings 3</vt:lpstr>
      <vt:lpstr>Wisp</vt:lpstr>
      <vt:lpstr>Document</vt:lpstr>
      <vt:lpstr>LU05: TỔ CHỨC THỰC HIỆN &amp; GIÁM SÁT/ĐÁNH GIÁ ĐÀO TẠO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Điều hành, chỉ đạo thực hiện kế hoạch đào tạo  </vt:lpstr>
      <vt:lpstr>PowerPoint Presentation</vt:lpstr>
      <vt:lpstr>PowerPoint Presentation</vt:lpstr>
      <vt:lpstr>PowerPoint Presentation</vt:lpstr>
      <vt:lpstr>PowerPoint Presentation</vt:lpstr>
      <vt:lpstr>            Phân tích kết quả đào tạo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NGƯỜI ĐÀO TẠO TẠI DOANH NGHIỆP</dc:title>
  <dc:creator>Bui The Dung</dc:creator>
  <cp:lastModifiedBy>dung buithe</cp:lastModifiedBy>
  <cp:revision>939</cp:revision>
  <dcterms:created xsi:type="dcterms:W3CDTF">2019-10-06T07:31:25Z</dcterms:created>
  <dcterms:modified xsi:type="dcterms:W3CDTF">2022-06-16T02:29:50Z</dcterms:modified>
</cp:coreProperties>
</file>