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323" r:id="rId2"/>
    <p:sldId id="534" r:id="rId3"/>
    <p:sldId id="737" r:id="rId4"/>
    <p:sldId id="539" r:id="rId5"/>
    <p:sldId id="540" r:id="rId6"/>
    <p:sldId id="541" r:id="rId7"/>
    <p:sldId id="542" r:id="rId8"/>
    <p:sldId id="724" r:id="rId9"/>
    <p:sldId id="725" r:id="rId10"/>
    <p:sldId id="726" r:id="rId11"/>
    <p:sldId id="735" r:id="rId12"/>
    <p:sldId id="736" r:id="rId13"/>
    <p:sldId id="727" r:id="rId14"/>
    <p:sldId id="732" r:id="rId15"/>
    <p:sldId id="729" r:id="rId16"/>
    <p:sldId id="533" r:id="rId17"/>
    <p:sldId id="328" r:id="rId18"/>
    <p:sldId id="730" r:id="rId19"/>
    <p:sldId id="418" r:id="rId20"/>
    <p:sldId id="538" r:id="rId21"/>
    <p:sldId id="356" r:id="rId22"/>
    <p:sldId id="357" r:id="rId23"/>
    <p:sldId id="733" r:id="rId24"/>
    <p:sldId id="738"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3" d="100"/>
          <a:sy n="113" d="100"/>
        </p:scale>
        <p:origin x="372" y="108"/>
      </p:cViewPr>
      <p:guideLst/>
    </p:cSldViewPr>
  </p:slideViewPr>
  <p:notesTextViewPr>
    <p:cViewPr>
      <p:scale>
        <a:sx n="1" d="1"/>
        <a:sy n="1" d="1"/>
      </p:scale>
      <p:origin x="0" y="0"/>
    </p:cViewPr>
  </p:notesTextViewPr>
  <p:sorterViewPr>
    <p:cViewPr>
      <p:scale>
        <a:sx n="100" d="100"/>
        <a:sy n="100" d="100"/>
      </p:scale>
      <p:origin x="0" y="-198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cap="all" spc="50" baseline="0">
                <a:solidFill>
                  <a:srgbClr val="0070C0"/>
                </a:solidFill>
                <a:latin typeface="+mn-lt"/>
                <a:ea typeface="+mn-ea"/>
                <a:cs typeface="+mn-cs"/>
              </a:defRPr>
            </a:pPr>
            <a:r>
              <a:rPr lang="en-US" sz="2200" baseline="0" dirty="0" err="1">
                <a:solidFill>
                  <a:srgbClr val="0070C0"/>
                </a:solidFill>
                <a:latin typeface="Arial" panose="020B0604020202020204" pitchFamily="34" charset="0"/>
                <a:cs typeface="Arial" panose="020B0604020202020204" pitchFamily="34" charset="0"/>
              </a:rPr>
              <a:t>Thời</a:t>
            </a:r>
            <a:r>
              <a:rPr lang="en-US" sz="2200" baseline="0" dirty="0">
                <a:solidFill>
                  <a:srgbClr val="0070C0"/>
                </a:solidFill>
                <a:latin typeface="Arial" panose="020B0604020202020204" pitchFamily="34" charset="0"/>
                <a:cs typeface="Arial" panose="020B0604020202020204" pitchFamily="34" charset="0"/>
              </a:rPr>
              <a:t> </a:t>
            </a:r>
            <a:r>
              <a:rPr lang="en-US" sz="2200" baseline="0" dirty="0" err="1">
                <a:solidFill>
                  <a:srgbClr val="0070C0"/>
                </a:solidFill>
                <a:latin typeface="Arial" panose="020B0604020202020204" pitchFamily="34" charset="0"/>
                <a:cs typeface="Arial" panose="020B0604020202020204" pitchFamily="34" charset="0"/>
              </a:rPr>
              <a:t>lượng</a:t>
            </a:r>
            <a:r>
              <a:rPr lang="en-US" sz="2200" baseline="0" dirty="0">
                <a:solidFill>
                  <a:srgbClr val="0070C0"/>
                </a:solidFill>
                <a:latin typeface="Arial" panose="020B0604020202020204" pitchFamily="34" charset="0"/>
                <a:cs typeface="Arial" panose="020B0604020202020204" pitchFamily="34" charset="0"/>
              </a:rPr>
              <a:t> </a:t>
            </a:r>
            <a:r>
              <a:rPr lang="en-US" sz="2200" baseline="0" dirty="0" err="1">
                <a:solidFill>
                  <a:srgbClr val="0070C0"/>
                </a:solidFill>
                <a:latin typeface="Arial" panose="020B0604020202020204" pitchFamily="34" charset="0"/>
                <a:cs typeface="Arial" panose="020B0604020202020204" pitchFamily="34" charset="0"/>
              </a:rPr>
              <a:t>giữa</a:t>
            </a:r>
            <a:r>
              <a:rPr lang="en-US" sz="2200" baseline="0" dirty="0">
                <a:solidFill>
                  <a:srgbClr val="0070C0"/>
                </a:solidFill>
                <a:latin typeface="Arial" panose="020B0604020202020204" pitchFamily="34" charset="0"/>
                <a:cs typeface="Arial" panose="020B0604020202020204" pitchFamily="34" charset="0"/>
              </a:rPr>
              <a:t> </a:t>
            </a:r>
            <a:r>
              <a:rPr lang="en-US" sz="2200" baseline="0" dirty="0" err="1">
                <a:solidFill>
                  <a:srgbClr val="0070C0"/>
                </a:solidFill>
                <a:latin typeface="Arial" panose="020B0604020202020204" pitchFamily="34" charset="0"/>
                <a:cs typeface="Arial" panose="020B0604020202020204" pitchFamily="34" charset="0"/>
              </a:rPr>
              <a:t>khóa</a:t>
            </a:r>
            <a:r>
              <a:rPr lang="en-US" sz="2200" baseline="0" dirty="0">
                <a:solidFill>
                  <a:srgbClr val="0070C0"/>
                </a:solidFill>
                <a:latin typeface="Arial" panose="020B0604020202020204" pitchFamily="34" charset="0"/>
                <a:cs typeface="Arial" panose="020B0604020202020204" pitchFamily="34" charset="0"/>
              </a:rPr>
              <a:t> </a:t>
            </a:r>
            <a:r>
              <a:rPr lang="en-US" sz="2200" baseline="0" dirty="0" err="1">
                <a:solidFill>
                  <a:srgbClr val="0070C0"/>
                </a:solidFill>
                <a:latin typeface="Arial" panose="020B0604020202020204" pitchFamily="34" charset="0"/>
                <a:cs typeface="Arial" panose="020B0604020202020204" pitchFamily="34" charset="0"/>
              </a:rPr>
              <a:t>học</a:t>
            </a:r>
            <a:r>
              <a:rPr lang="en-US" sz="2200" baseline="0" dirty="0">
                <a:solidFill>
                  <a:srgbClr val="0070C0"/>
                </a:solidFill>
                <a:latin typeface="Arial" panose="020B0604020202020204" pitchFamily="34" charset="0"/>
                <a:cs typeface="Arial" panose="020B0604020202020204" pitchFamily="34" charset="0"/>
              </a:rPr>
              <a:t> on-line </a:t>
            </a:r>
            <a:r>
              <a:rPr lang="en-US" sz="2200" baseline="0" dirty="0" err="1">
                <a:solidFill>
                  <a:srgbClr val="0070C0"/>
                </a:solidFill>
                <a:latin typeface="Arial" panose="020B0604020202020204" pitchFamily="34" charset="0"/>
                <a:cs typeface="Arial" panose="020B0604020202020204" pitchFamily="34" charset="0"/>
              </a:rPr>
              <a:t>và</a:t>
            </a:r>
            <a:r>
              <a:rPr lang="en-US" sz="2200" baseline="0" dirty="0">
                <a:solidFill>
                  <a:srgbClr val="0070C0"/>
                </a:solidFill>
                <a:latin typeface="Arial" panose="020B0604020202020204" pitchFamily="34" charset="0"/>
                <a:cs typeface="Arial" panose="020B0604020202020204" pitchFamily="34" charset="0"/>
              </a:rPr>
              <a:t> off-line</a:t>
            </a:r>
            <a:endParaRPr lang="en-US" sz="2200" dirty="0">
              <a:solidFill>
                <a:srgbClr val="0070C0"/>
              </a:solidFill>
              <a:latin typeface="Arial" panose="020B0604020202020204" pitchFamily="34" charset="0"/>
              <a:cs typeface="Arial" panose="020B0604020202020204" pitchFamily="34" charset="0"/>
            </a:endParaRPr>
          </a:p>
        </c:rich>
      </c:tx>
      <c:layout>
        <c:manualLayout>
          <c:xMode val="edge"/>
          <c:yMode val="edge"/>
          <c:x val="0.125749950331559"/>
          <c:y val="0"/>
        </c:manualLayout>
      </c:layout>
      <c:overlay val="0"/>
      <c:spPr>
        <a:noFill/>
        <a:ln>
          <a:noFill/>
        </a:ln>
        <a:effectLst/>
      </c:spPr>
      <c:txPr>
        <a:bodyPr rot="0" spcFirstLastPara="1" vertOverflow="ellipsis" vert="horz" wrap="square" anchor="ctr" anchorCtr="1"/>
        <a:lstStyle/>
        <a:p>
          <a:pPr>
            <a:defRPr sz="2200" b="1" i="0" u="none" strike="noStrike" kern="1200" cap="all" spc="50" baseline="0">
              <a:solidFill>
                <a:srgbClr val="0070C0"/>
              </a:solidFill>
              <a:latin typeface="+mn-lt"/>
              <a:ea typeface="+mn-ea"/>
              <a:cs typeface="+mn-cs"/>
            </a:defRPr>
          </a:pPr>
          <a:endParaRPr lang="en-US"/>
        </a:p>
      </c:txPr>
    </c:title>
    <c:autoTitleDeleted val="0"/>
    <c:plotArea>
      <c:layout>
        <c:manualLayout>
          <c:layoutTarget val="inner"/>
          <c:xMode val="edge"/>
          <c:yMode val="edge"/>
          <c:x val="0.54552700827500666"/>
          <c:y val="0.23008711774486418"/>
          <c:w val="0.40930351870078735"/>
          <c:h val="0.6139552402832652"/>
        </c:manualLayout>
      </c:layout>
      <c:pieChart>
        <c:varyColors val="1"/>
        <c:ser>
          <c:idx val="0"/>
          <c:order val="0"/>
          <c:tx>
            <c:strRef>
              <c:f>Sheet1!$B$1</c:f>
              <c:strCache>
                <c:ptCount val="1"/>
                <c:pt idx="0">
                  <c:v>Sales</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0B49-42AE-B679-4FEF1F4BC506}"/>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0B49-42AE-B679-4FEF1F4BC506}"/>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0B49-42AE-B679-4FEF1F4BC506}"/>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0B49-42AE-B679-4FEF1F4BC506}"/>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3"/>
                <c:pt idx="0">
                  <c:v>Khóa học online</c:v>
                </c:pt>
                <c:pt idx="1">
                  <c:v>Khóa học offline-Phần bổ sung kiến thức</c:v>
                </c:pt>
                <c:pt idx="2">
                  <c:v>Khóa học offline-Phần thực hành kĩ năng</c:v>
                </c:pt>
              </c:strCache>
            </c:strRef>
          </c:cat>
          <c:val>
            <c:numRef>
              <c:f>Sheet1!$B$2:$B$5</c:f>
              <c:numCache>
                <c:formatCode>General</c:formatCode>
                <c:ptCount val="4"/>
                <c:pt idx="0">
                  <c:v>0.4</c:v>
                </c:pt>
                <c:pt idx="1">
                  <c:v>6.6666666666666666E-2</c:v>
                </c:pt>
                <c:pt idx="2">
                  <c:v>0.53333333333333333</c:v>
                </c:pt>
                <c:pt idx="3">
                  <c:v>0</c:v>
                </c:pt>
              </c:numCache>
            </c:numRef>
          </c:val>
          <c:extLst>
            <c:ext xmlns:c16="http://schemas.microsoft.com/office/drawing/2014/chart" uri="{C3380CC4-5D6E-409C-BE32-E72D297353CC}">
              <c16:uniqueId val="{00000000-4D9B-4A90-BC21-FA7BE7028F98}"/>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t"/>
      <c:layout>
        <c:manualLayout>
          <c:xMode val="edge"/>
          <c:yMode val="edge"/>
          <c:x val="2.8164234294733536E-2"/>
          <c:y val="0.37579444909006104"/>
          <c:w val="0.44584894027720978"/>
          <c:h val="0.11931772149866379"/>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ED6192-D4C2-4D7E-82BC-AB120F7ECCC9}" type="doc">
      <dgm:prSet loTypeId="urn:microsoft.com/office/officeart/2005/8/layout/hierarchy2" loCatId="hierarchy" qsTypeId="urn:microsoft.com/office/officeart/2005/8/quickstyle/simple1" qsCatId="simple" csTypeId="urn:microsoft.com/office/officeart/2005/8/colors/accent1_1" csCatId="accent1" phldr="1"/>
      <dgm:spPr/>
      <dgm:t>
        <a:bodyPr/>
        <a:lstStyle/>
        <a:p>
          <a:endParaRPr lang="en-US"/>
        </a:p>
      </dgm:t>
    </dgm:pt>
    <dgm:pt modelId="{9D009D39-452F-4950-94F0-6BCCAEC64384}">
      <dgm:prSet phldrT="[Text]" custT="1"/>
      <dgm:spPr/>
      <dgm:t>
        <a:bodyPr/>
        <a:lstStyle/>
        <a:p>
          <a:r>
            <a:rPr lang="en-US" sz="2000" b="1" dirty="0" err="1">
              <a:latin typeface="Arial" panose="020B0604020202020204" pitchFamily="34" charset="0"/>
              <a:cs typeface="Arial" panose="020B0604020202020204" pitchFamily="34" charset="0"/>
            </a:rPr>
            <a:t>Chương</a:t>
          </a:r>
          <a:r>
            <a:rPr lang="en-US" sz="2000" b="1" dirty="0">
              <a:latin typeface="Arial" panose="020B0604020202020204" pitchFamily="34" charset="0"/>
              <a:cs typeface="Arial" panose="020B0604020202020204" pitchFamily="34" charset="0"/>
            </a:rPr>
            <a:t> </a:t>
          </a:r>
          <a:r>
            <a:rPr lang="en-US" sz="2000" b="1" dirty="0" err="1">
              <a:latin typeface="Arial" panose="020B0604020202020204" pitchFamily="34" charset="0"/>
              <a:cs typeface="Arial" panose="020B0604020202020204" pitchFamily="34" charset="0"/>
            </a:rPr>
            <a:t>trình</a:t>
          </a:r>
          <a:r>
            <a:rPr lang="en-US" sz="2000" b="1" dirty="0">
              <a:latin typeface="Arial" panose="020B0604020202020204" pitchFamily="34" charset="0"/>
              <a:cs typeface="Arial" panose="020B0604020202020204" pitchFamily="34" charset="0"/>
            </a:rPr>
            <a:t>                 QĐ 766</a:t>
          </a:r>
        </a:p>
      </dgm:t>
    </dgm:pt>
    <dgm:pt modelId="{319752E4-6668-4DB6-A413-66BF3593DD34}" type="parTrans" cxnId="{28EA424A-E784-42F5-8F83-B0419B99E3F1}">
      <dgm:prSet/>
      <dgm:spPr/>
      <dgm:t>
        <a:bodyPr/>
        <a:lstStyle/>
        <a:p>
          <a:endParaRPr lang="en-US" sz="2000">
            <a:latin typeface="Arial" panose="020B0604020202020204" pitchFamily="34" charset="0"/>
            <a:cs typeface="Arial" panose="020B0604020202020204" pitchFamily="34" charset="0"/>
          </a:endParaRPr>
        </a:p>
      </dgm:t>
    </dgm:pt>
    <dgm:pt modelId="{D3A45649-87C8-4589-8A78-96668E07C8AC}" type="sibTrans" cxnId="{28EA424A-E784-42F5-8F83-B0419B99E3F1}">
      <dgm:prSet/>
      <dgm:spPr/>
      <dgm:t>
        <a:bodyPr/>
        <a:lstStyle/>
        <a:p>
          <a:endParaRPr lang="en-US" sz="2000">
            <a:latin typeface="Arial" panose="020B0604020202020204" pitchFamily="34" charset="0"/>
            <a:cs typeface="Arial" panose="020B0604020202020204" pitchFamily="34" charset="0"/>
          </a:endParaRPr>
        </a:p>
      </dgm:t>
    </dgm:pt>
    <dgm:pt modelId="{D0A6067A-BE14-4073-A0FC-1FA0A0FF202C}">
      <dgm:prSet phldrT="[Text]" custT="1"/>
      <dgm:spPr/>
      <dgm:t>
        <a:bodyPr/>
        <a:lstStyle/>
        <a:p>
          <a:r>
            <a:rPr lang="en-US" sz="2000" b="1">
              <a:latin typeface="Arial" panose="020B0604020202020204" pitchFamily="34" charset="0"/>
              <a:cs typeface="Arial" panose="020B0604020202020204" pitchFamily="34" charset="0"/>
            </a:rPr>
            <a:t>Khóa trực tuyến</a:t>
          </a:r>
          <a:endParaRPr lang="en-US" sz="2000" b="1" dirty="0">
            <a:latin typeface="Arial" panose="020B0604020202020204" pitchFamily="34" charset="0"/>
            <a:cs typeface="Arial" panose="020B0604020202020204" pitchFamily="34" charset="0"/>
          </a:endParaRPr>
        </a:p>
      </dgm:t>
    </dgm:pt>
    <dgm:pt modelId="{58F39F20-2F81-4FAA-9D7F-D14C645B2CA5}" type="parTrans" cxnId="{438DC1C0-F695-4139-BA30-FEEC7C2F0849}">
      <dgm:prSet custT="1"/>
      <dgm:spPr/>
      <dgm:t>
        <a:bodyPr/>
        <a:lstStyle/>
        <a:p>
          <a:endParaRPr lang="en-US" sz="2000">
            <a:latin typeface="Arial" panose="020B0604020202020204" pitchFamily="34" charset="0"/>
            <a:cs typeface="Arial" panose="020B0604020202020204" pitchFamily="34" charset="0"/>
          </a:endParaRPr>
        </a:p>
      </dgm:t>
    </dgm:pt>
    <dgm:pt modelId="{FB8F9223-7E67-4C45-8B72-FE94051EDAA7}" type="sibTrans" cxnId="{438DC1C0-F695-4139-BA30-FEEC7C2F0849}">
      <dgm:prSet/>
      <dgm:spPr/>
      <dgm:t>
        <a:bodyPr/>
        <a:lstStyle/>
        <a:p>
          <a:endParaRPr lang="en-US" sz="2000">
            <a:latin typeface="Arial" panose="020B0604020202020204" pitchFamily="34" charset="0"/>
            <a:cs typeface="Arial" panose="020B0604020202020204" pitchFamily="34" charset="0"/>
          </a:endParaRPr>
        </a:p>
      </dgm:t>
    </dgm:pt>
    <dgm:pt modelId="{25865CCB-AF21-4F7C-88AB-05DFAB7D0D52}">
      <dgm:prSet phldrT="[Text]" custT="1"/>
      <dgm:spPr/>
      <dgm:t>
        <a:bodyPr/>
        <a:lstStyle/>
        <a:p>
          <a:r>
            <a:rPr lang="en-US" sz="2000" dirty="0" err="1">
              <a:latin typeface="Arial" panose="020B0604020202020204" pitchFamily="34" charset="0"/>
              <a:cs typeface="Arial" panose="020B0604020202020204" pitchFamily="34" charset="0"/>
            </a:rPr>
            <a:t>Kiến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thức</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cốt</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lõi</a:t>
          </a:r>
          <a:endParaRPr lang="en-US" sz="2000" dirty="0">
            <a:latin typeface="Arial" panose="020B0604020202020204" pitchFamily="34" charset="0"/>
            <a:cs typeface="Arial" panose="020B0604020202020204" pitchFamily="34" charset="0"/>
          </a:endParaRPr>
        </a:p>
      </dgm:t>
    </dgm:pt>
    <dgm:pt modelId="{F3BABF09-8669-4ED8-8FD0-382372920483}" type="parTrans" cxnId="{357C4F2B-4665-415D-96F7-057B51018909}">
      <dgm:prSet custT="1"/>
      <dgm:spPr/>
      <dgm:t>
        <a:bodyPr/>
        <a:lstStyle/>
        <a:p>
          <a:endParaRPr lang="en-US" sz="2000">
            <a:latin typeface="Arial" panose="020B0604020202020204" pitchFamily="34" charset="0"/>
            <a:cs typeface="Arial" panose="020B0604020202020204" pitchFamily="34" charset="0"/>
          </a:endParaRPr>
        </a:p>
      </dgm:t>
    </dgm:pt>
    <dgm:pt modelId="{CB8FB623-29F5-435F-ADBF-9B1EBC895F4B}" type="sibTrans" cxnId="{357C4F2B-4665-415D-96F7-057B51018909}">
      <dgm:prSet/>
      <dgm:spPr/>
      <dgm:t>
        <a:bodyPr/>
        <a:lstStyle/>
        <a:p>
          <a:endParaRPr lang="en-US" sz="2000">
            <a:latin typeface="Arial" panose="020B0604020202020204" pitchFamily="34" charset="0"/>
            <a:cs typeface="Arial" panose="020B0604020202020204" pitchFamily="34" charset="0"/>
          </a:endParaRPr>
        </a:p>
      </dgm:t>
    </dgm:pt>
    <dgm:pt modelId="{FE85518B-2067-4EA5-9DC7-7C901E0578AE}">
      <dgm:prSet phldrT="[Text]" custT="1"/>
      <dgm:spPr/>
      <dgm:t>
        <a:bodyPr/>
        <a:lstStyle/>
        <a:p>
          <a:r>
            <a:rPr lang="en-US" sz="2000" b="1" dirty="0" err="1">
              <a:latin typeface="Arial" panose="020B0604020202020204" pitchFamily="34" charset="0"/>
              <a:cs typeface="Arial" panose="020B0604020202020204" pitchFamily="34" charset="0"/>
            </a:rPr>
            <a:t>Khóa</a:t>
          </a:r>
          <a:r>
            <a:rPr lang="en-US" sz="2000" b="1" dirty="0">
              <a:latin typeface="Arial" panose="020B0604020202020204" pitchFamily="34" charset="0"/>
              <a:cs typeface="Arial" panose="020B0604020202020204" pitchFamily="34" charset="0"/>
            </a:rPr>
            <a:t> </a:t>
          </a:r>
          <a:r>
            <a:rPr lang="en-US" sz="2000" b="1" dirty="0" err="1">
              <a:latin typeface="Arial" panose="020B0604020202020204" pitchFamily="34" charset="0"/>
              <a:cs typeface="Arial" panose="020B0604020202020204" pitchFamily="34" charset="0"/>
            </a:rPr>
            <a:t>trực</a:t>
          </a:r>
          <a:r>
            <a:rPr lang="en-US" sz="2000" b="1" dirty="0">
              <a:latin typeface="Arial" panose="020B0604020202020204" pitchFamily="34" charset="0"/>
              <a:cs typeface="Arial" panose="020B0604020202020204" pitchFamily="34" charset="0"/>
            </a:rPr>
            <a:t> </a:t>
          </a:r>
          <a:r>
            <a:rPr lang="en-US" sz="2000" b="1" dirty="0" err="1">
              <a:latin typeface="Arial" panose="020B0604020202020204" pitchFamily="34" charset="0"/>
              <a:cs typeface="Arial" panose="020B0604020202020204" pitchFamily="34" charset="0"/>
            </a:rPr>
            <a:t>diện</a:t>
          </a:r>
          <a:endParaRPr lang="en-US" sz="2000" b="1" dirty="0">
            <a:latin typeface="Arial" panose="020B0604020202020204" pitchFamily="34" charset="0"/>
            <a:cs typeface="Arial" panose="020B0604020202020204" pitchFamily="34" charset="0"/>
          </a:endParaRPr>
        </a:p>
      </dgm:t>
    </dgm:pt>
    <dgm:pt modelId="{0EB68347-4589-4AE8-8DD9-8D6053E21F23}" type="parTrans" cxnId="{61364754-42F6-49C5-9443-A9C9E13D018B}">
      <dgm:prSet custT="1"/>
      <dgm:spPr/>
      <dgm:t>
        <a:bodyPr/>
        <a:lstStyle/>
        <a:p>
          <a:endParaRPr lang="en-US" sz="2000">
            <a:latin typeface="Arial" panose="020B0604020202020204" pitchFamily="34" charset="0"/>
            <a:cs typeface="Arial" panose="020B0604020202020204" pitchFamily="34" charset="0"/>
          </a:endParaRPr>
        </a:p>
      </dgm:t>
    </dgm:pt>
    <dgm:pt modelId="{E381109F-C862-4B94-B47A-2430FF956985}" type="sibTrans" cxnId="{61364754-42F6-49C5-9443-A9C9E13D018B}">
      <dgm:prSet/>
      <dgm:spPr/>
      <dgm:t>
        <a:bodyPr/>
        <a:lstStyle/>
        <a:p>
          <a:endParaRPr lang="en-US" sz="2000">
            <a:latin typeface="Arial" panose="020B0604020202020204" pitchFamily="34" charset="0"/>
            <a:cs typeface="Arial" panose="020B0604020202020204" pitchFamily="34" charset="0"/>
          </a:endParaRPr>
        </a:p>
      </dgm:t>
    </dgm:pt>
    <dgm:pt modelId="{6D4A32D6-7741-4E14-9A47-6792713B9A82}">
      <dgm:prSet phldrT="[Text]" custT="1"/>
      <dgm:spPr/>
      <dgm:t>
        <a:bodyPr/>
        <a:lstStyle/>
        <a:p>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Hoàn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thiện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kiến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thức</a:t>
          </a:r>
          <a:endParaRPr lang="en-US" sz="2000" dirty="0">
            <a:latin typeface="Arial" panose="020B0604020202020204" pitchFamily="34" charset="0"/>
            <a:cs typeface="Arial" panose="020B0604020202020204" pitchFamily="34" charset="0"/>
          </a:endParaRPr>
        </a:p>
      </dgm:t>
    </dgm:pt>
    <dgm:pt modelId="{EFAFBD16-D9EA-42A3-AAA0-177C028D81A1}" type="parTrans" cxnId="{00F9941D-59B6-4601-9213-78D1ECB601A0}">
      <dgm:prSet custT="1"/>
      <dgm:spPr/>
      <dgm:t>
        <a:bodyPr/>
        <a:lstStyle/>
        <a:p>
          <a:endParaRPr lang="en-US" sz="2000">
            <a:latin typeface="Arial" panose="020B0604020202020204" pitchFamily="34" charset="0"/>
            <a:cs typeface="Arial" panose="020B0604020202020204" pitchFamily="34" charset="0"/>
          </a:endParaRPr>
        </a:p>
      </dgm:t>
    </dgm:pt>
    <dgm:pt modelId="{6E19BE04-9136-40A8-A79A-29F2FB018E64}" type="sibTrans" cxnId="{00F9941D-59B6-4601-9213-78D1ECB601A0}">
      <dgm:prSet/>
      <dgm:spPr/>
      <dgm:t>
        <a:bodyPr/>
        <a:lstStyle/>
        <a:p>
          <a:endParaRPr lang="en-US" sz="2000">
            <a:latin typeface="Arial" panose="020B0604020202020204" pitchFamily="34" charset="0"/>
            <a:cs typeface="Arial" panose="020B0604020202020204" pitchFamily="34" charset="0"/>
          </a:endParaRPr>
        </a:p>
      </dgm:t>
    </dgm:pt>
    <dgm:pt modelId="{C78B4FD4-CDFD-453F-863C-65140EE8EFB9}">
      <dgm:prSet custT="1"/>
      <dgm:spPr/>
      <dgm:t>
        <a:bodyPr/>
        <a:lstStyle/>
        <a:p>
          <a:r>
            <a:rPr lang="en-US" sz="2000" dirty="0" err="1">
              <a:latin typeface="Arial" panose="020B0604020202020204" pitchFamily="34" charset="0"/>
              <a:cs typeface="Arial" panose="020B0604020202020204" pitchFamily="34" charset="0"/>
            </a:rPr>
            <a:t>Hình</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thành</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kĩ</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năng</a:t>
          </a:r>
          <a:r>
            <a:rPr lang="en-US" sz="2000" dirty="0">
              <a:latin typeface="Arial" panose="020B0604020202020204" pitchFamily="34" charset="0"/>
              <a:cs typeface="Arial" panose="020B0604020202020204" pitchFamily="34" charset="0"/>
            </a:rPr>
            <a:t> </a:t>
          </a:r>
        </a:p>
      </dgm:t>
    </dgm:pt>
    <dgm:pt modelId="{4D74E8E3-1C09-4EF8-8AC4-83924D366033}" type="parTrans" cxnId="{3E65B43C-CFC8-4E2E-A72C-B2D8BDD87DAE}">
      <dgm:prSet custT="1"/>
      <dgm:spPr/>
      <dgm:t>
        <a:bodyPr/>
        <a:lstStyle/>
        <a:p>
          <a:endParaRPr lang="en-US" sz="2000"/>
        </a:p>
      </dgm:t>
    </dgm:pt>
    <dgm:pt modelId="{FD606335-68C5-4A18-A467-285B9BC82E76}" type="sibTrans" cxnId="{3E65B43C-CFC8-4E2E-A72C-B2D8BDD87DAE}">
      <dgm:prSet/>
      <dgm:spPr/>
      <dgm:t>
        <a:bodyPr/>
        <a:lstStyle/>
        <a:p>
          <a:endParaRPr lang="en-US" sz="2000"/>
        </a:p>
      </dgm:t>
    </dgm:pt>
    <dgm:pt modelId="{CF316B12-C034-4871-B673-51957ACA099A}" type="pres">
      <dgm:prSet presAssocID="{8FED6192-D4C2-4D7E-82BC-AB120F7ECCC9}" presName="diagram" presStyleCnt="0">
        <dgm:presLayoutVars>
          <dgm:chPref val="1"/>
          <dgm:dir/>
          <dgm:animOne val="branch"/>
          <dgm:animLvl val="lvl"/>
          <dgm:resizeHandles val="exact"/>
        </dgm:presLayoutVars>
      </dgm:prSet>
      <dgm:spPr/>
    </dgm:pt>
    <dgm:pt modelId="{A285C223-77D1-4922-82B4-7462126EA3D1}" type="pres">
      <dgm:prSet presAssocID="{9D009D39-452F-4950-94F0-6BCCAEC64384}" presName="root1" presStyleCnt="0"/>
      <dgm:spPr/>
    </dgm:pt>
    <dgm:pt modelId="{2CE0DECF-E39E-4D68-869D-A8B70B63E93A}" type="pres">
      <dgm:prSet presAssocID="{9D009D39-452F-4950-94F0-6BCCAEC64384}" presName="LevelOneTextNode" presStyleLbl="node0" presStyleIdx="0" presStyleCnt="1">
        <dgm:presLayoutVars>
          <dgm:chPref val="3"/>
        </dgm:presLayoutVars>
      </dgm:prSet>
      <dgm:spPr/>
    </dgm:pt>
    <dgm:pt modelId="{DB39E39A-0610-4DE9-90D1-FFA6C8C8DA2F}" type="pres">
      <dgm:prSet presAssocID="{9D009D39-452F-4950-94F0-6BCCAEC64384}" presName="level2hierChild" presStyleCnt="0"/>
      <dgm:spPr/>
    </dgm:pt>
    <dgm:pt modelId="{AC5EAFA8-6240-41E0-AFDA-BC9A0D6A2196}" type="pres">
      <dgm:prSet presAssocID="{58F39F20-2F81-4FAA-9D7F-D14C645B2CA5}" presName="conn2-1" presStyleLbl="parChTrans1D2" presStyleIdx="0" presStyleCnt="2"/>
      <dgm:spPr/>
    </dgm:pt>
    <dgm:pt modelId="{7FD24B0B-8885-48BD-8FE5-FA7BEADD108E}" type="pres">
      <dgm:prSet presAssocID="{58F39F20-2F81-4FAA-9D7F-D14C645B2CA5}" presName="connTx" presStyleLbl="parChTrans1D2" presStyleIdx="0" presStyleCnt="2"/>
      <dgm:spPr/>
    </dgm:pt>
    <dgm:pt modelId="{888F688C-67DB-4CDE-BC8A-91590917D251}" type="pres">
      <dgm:prSet presAssocID="{D0A6067A-BE14-4073-A0FC-1FA0A0FF202C}" presName="root2" presStyleCnt="0"/>
      <dgm:spPr/>
    </dgm:pt>
    <dgm:pt modelId="{1A14C3E7-1E12-49D2-9051-5953930CD388}" type="pres">
      <dgm:prSet presAssocID="{D0A6067A-BE14-4073-A0FC-1FA0A0FF202C}" presName="LevelTwoTextNode" presStyleLbl="node2" presStyleIdx="0" presStyleCnt="2">
        <dgm:presLayoutVars>
          <dgm:chPref val="3"/>
        </dgm:presLayoutVars>
      </dgm:prSet>
      <dgm:spPr/>
    </dgm:pt>
    <dgm:pt modelId="{D3B0B2B8-B98A-4025-94B9-F90C7C515884}" type="pres">
      <dgm:prSet presAssocID="{D0A6067A-BE14-4073-A0FC-1FA0A0FF202C}" presName="level3hierChild" presStyleCnt="0"/>
      <dgm:spPr/>
    </dgm:pt>
    <dgm:pt modelId="{730104B7-8184-4934-A24B-EE6C0C7BFB11}" type="pres">
      <dgm:prSet presAssocID="{F3BABF09-8669-4ED8-8FD0-382372920483}" presName="conn2-1" presStyleLbl="parChTrans1D3" presStyleIdx="0" presStyleCnt="3"/>
      <dgm:spPr/>
    </dgm:pt>
    <dgm:pt modelId="{CECDAE60-A916-40CE-84D5-27F3882CE547}" type="pres">
      <dgm:prSet presAssocID="{F3BABF09-8669-4ED8-8FD0-382372920483}" presName="connTx" presStyleLbl="parChTrans1D3" presStyleIdx="0" presStyleCnt="3"/>
      <dgm:spPr/>
    </dgm:pt>
    <dgm:pt modelId="{5732B47E-FDD6-485B-BC5D-89FF127A4E05}" type="pres">
      <dgm:prSet presAssocID="{25865CCB-AF21-4F7C-88AB-05DFAB7D0D52}" presName="root2" presStyleCnt="0"/>
      <dgm:spPr/>
    </dgm:pt>
    <dgm:pt modelId="{AC8480AB-FC5C-448E-9D8B-C62CAA032A3F}" type="pres">
      <dgm:prSet presAssocID="{25865CCB-AF21-4F7C-88AB-05DFAB7D0D52}" presName="LevelTwoTextNode" presStyleLbl="node3" presStyleIdx="0" presStyleCnt="3">
        <dgm:presLayoutVars>
          <dgm:chPref val="3"/>
        </dgm:presLayoutVars>
      </dgm:prSet>
      <dgm:spPr/>
    </dgm:pt>
    <dgm:pt modelId="{A426B323-E21D-4EDC-BE2D-868E0D433A15}" type="pres">
      <dgm:prSet presAssocID="{25865CCB-AF21-4F7C-88AB-05DFAB7D0D52}" presName="level3hierChild" presStyleCnt="0"/>
      <dgm:spPr/>
    </dgm:pt>
    <dgm:pt modelId="{8BB1B5F7-B913-43F1-974F-F7135D8AA569}" type="pres">
      <dgm:prSet presAssocID="{0EB68347-4589-4AE8-8DD9-8D6053E21F23}" presName="conn2-1" presStyleLbl="parChTrans1D2" presStyleIdx="1" presStyleCnt="2"/>
      <dgm:spPr/>
    </dgm:pt>
    <dgm:pt modelId="{FFC8900F-A7B9-4DC8-9B2A-B362ECED834D}" type="pres">
      <dgm:prSet presAssocID="{0EB68347-4589-4AE8-8DD9-8D6053E21F23}" presName="connTx" presStyleLbl="parChTrans1D2" presStyleIdx="1" presStyleCnt="2"/>
      <dgm:spPr/>
    </dgm:pt>
    <dgm:pt modelId="{029EB519-CEB2-4103-AB9A-55C5CF5268D7}" type="pres">
      <dgm:prSet presAssocID="{FE85518B-2067-4EA5-9DC7-7C901E0578AE}" presName="root2" presStyleCnt="0"/>
      <dgm:spPr/>
    </dgm:pt>
    <dgm:pt modelId="{B00EA0E0-A12D-4210-9365-06D37C76208A}" type="pres">
      <dgm:prSet presAssocID="{FE85518B-2067-4EA5-9DC7-7C901E0578AE}" presName="LevelTwoTextNode" presStyleLbl="node2" presStyleIdx="1" presStyleCnt="2">
        <dgm:presLayoutVars>
          <dgm:chPref val="3"/>
        </dgm:presLayoutVars>
      </dgm:prSet>
      <dgm:spPr/>
    </dgm:pt>
    <dgm:pt modelId="{124C4022-3315-476B-8701-29CB3D4B6C0F}" type="pres">
      <dgm:prSet presAssocID="{FE85518B-2067-4EA5-9DC7-7C901E0578AE}" presName="level3hierChild" presStyleCnt="0"/>
      <dgm:spPr/>
    </dgm:pt>
    <dgm:pt modelId="{7E8CC4F0-CF45-4F97-8FE9-A82B899DCC69}" type="pres">
      <dgm:prSet presAssocID="{EFAFBD16-D9EA-42A3-AAA0-177C028D81A1}" presName="conn2-1" presStyleLbl="parChTrans1D3" presStyleIdx="1" presStyleCnt="3"/>
      <dgm:spPr/>
    </dgm:pt>
    <dgm:pt modelId="{71C537ED-BC0C-4769-8EBF-D1E3E6F93A12}" type="pres">
      <dgm:prSet presAssocID="{EFAFBD16-D9EA-42A3-AAA0-177C028D81A1}" presName="connTx" presStyleLbl="parChTrans1D3" presStyleIdx="1" presStyleCnt="3"/>
      <dgm:spPr/>
    </dgm:pt>
    <dgm:pt modelId="{9D2FD69B-7784-48C6-8164-629397DF27B2}" type="pres">
      <dgm:prSet presAssocID="{6D4A32D6-7741-4E14-9A47-6792713B9A82}" presName="root2" presStyleCnt="0"/>
      <dgm:spPr/>
    </dgm:pt>
    <dgm:pt modelId="{56484471-5BB3-4F20-90A7-79953AE82EB5}" type="pres">
      <dgm:prSet presAssocID="{6D4A32D6-7741-4E14-9A47-6792713B9A82}" presName="LevelTwoTextNode" presStyleLbl="node3" presStyleIdx="1" presStyleCnt="3">
        <dgm:presLayoutVars>
          <dgm:chPref val="3"/>
        </dgm:presLayoutVars>
      </dgm:prSet>
      <dgm:spPr/>
    </dgm:pt>
    <dgm:pt modelId="{3721E7BC-35BF-4051-A2E4-CD681EC7CD10}" type="pres">
      <dgm:prSet presAssocID="{6D4A32D6-7741-4E14-9A47-6792713B9A82}" presName="level3hierChild" presStyleCnt="0"/>
      <dgm:spPr/>
    </dgm:pt>
    <dgm:pt modelId="{3542DC70-BB4E-44F2-BB2B-291C8DDAA4B7}" type="pres">
      <dgm:prSet presAssocID="{4D74E8E3-1C09-4EF8-8AC4-83924D366033}" presName="conn2-1" presStyleLbl="parChTrans1D3" presStyleIdx="2" presStyleCnt="3"/>
      <dgm:spPr/>
    </dgm:pt>
    <dgm:pt modelId="{11D3C2CB-ABFB-4965-B429-707563D35E39}" type="pres">
      <dgm:prSet presAssocID="{4D74E8E3-1C09-4EF8-8AC4-83924D366033}" presName="connTx" presStyleLbl="parChTrans1D3" presStyleIdx="2" presStyleCnt="3"/>
      <dgm:spPr/>
    </dgm:pt>
    <dgm:pt modelId="{D9DAE118-F578-4F67-9975-5B69E7B324F0}" type="pres">
      <dgm:prSet presAssocID="{C78B4FD4-CDFD-453F-863C-65140EE8EFB9}" presName="root2" presStyleCnt="0"/>
      <dgm:spPr/>
    </dgm:pt>
    <dgm:pt modelId="{413F1032-E9A5-446F-A7B1-976AF1ABE792}" type="pres">
      <dgm:prSet presAssocID="{C78B4FD4-CDFD-453F-863C-65140EE8EFB9}" presName="LevelTwoTextNode" presStyleLbl="node3" presStyleIdx="2" presStyleCnt="3">
        <dgm:presLayoutVars>
          <dgm:chPref val="3"/>
        </dgm:presLayoutVars>
      </dgm:prSet>
      <dgm:spPr/>
    </dgm:pt>
    <dgm:pt modelId="{DE3043B0-8FEE-44B9-B778-CF6BE675488C}" type="pres">
      <dgm:prSet presAssocID="{C78B4FD4-CDFD-453F-863C-65140EE8EFB9}" presName="level3hierChild" presStyleCnt="0"/>
      <dgm:spPr/>
    </dgm:pt>
  </dgm:ptLst>
  <dgm:cxnLst>
    <dgm:cxn modelId="{6B729E08-E78C-48AB-9152-96CF51730078}" type="presOf" srcId="{F3BABF09-8669-4ED8-8FD0-382372920483}" destId="{730104B7-8184-4934-A24B-EE6C0C7BFB11}" srcOrd="0" destOrd="0" presId="urn:microsoft.com/office/officeart/2005/8/layout/hierarchy2"/>
    <dgm:cxn modelId="{EBEAA01B-F05F-4049-9E7A-3E9EB46E2605}" type="presOf" srcId="{C78B4FD4-CDFD-453F-863C-65140EE8EFB9}" destId="{413F1032-E9A5-446F-A7B1-976AF1ABE792}" srcOrd="0" destOrd="0" presId="urn:microsoft.com/office/officeart/2005/8/layout/hierarchy2"/>
    <dgm:cxn modelId="{00F9941D-59B6-4601-9213-78D1ECB601A0}" srcId="{FE85518B-2067-4EA5-9DC7-7C901E0578AE}" destId="{6D4A32D6-7741-4E14-9A47-6792713B9A82}" srcOrd="0" destOrd="0" parTransId="{EFAFBD16-D9EA-42A3-AAA0-177C028D81A1}" sibTransId="{6E19BE04-9136-40A8-A79A-29F2FB018E64}"/>
    <dgm:cxn modelId="{D7E18D24-73D8-45E6-B5AD-8E762AD7A6DF}" type="presOf" srcId="{EFAFBD16-D9EA-42A3-AAA0-177C028D81A1}" destId="{7E8CC4F0-CF45-4F97-8FE9-A82B899DCC69}" srcOrd="0" destOrd="0" presId="urn:microsoft.com/office/officeart/2005/8/layout/hierarchy2"/>
    <dgm:cxn modelId="{357C4F2B-4665-415D-96F7-057B51018909}" srcId="{D0A6067A-BE14-4073-A0FC-1FA0A0FF202C}" destId="{25865CCB-AF21-4F7C-88AB-05DFAB7D0D52}" srcOrd="0" destOrd="0" parTransId="{F3BABF09-8669-4ED8-8FD0-382372920483}" sibTransId="{CB8FB623-29F5-435F-ADBF-9B1EBC895F4B}"/>
    <dgm:cxn modelId="{ED65FA2D-688E-4B35-AB2C-5279F285DF88}" type="presOf" srcId="{0EB68347-4589-4AE8-8DD9-8D6053E21F23}" destId="{8BB1B5F7-B913-43F1-974F-F7135D8AA569}" srcOrd="0" destOrd="0" presId="urn:microsoft.com/office/officeart/2005/8/layout/hierarchy2"/>
    <dgm:cxn modelId="{3E65B43C-CFC8-4E2E-A72C-B2D8BDD87DAE}" srcId="{FE85518B-2067-4EA5-9DC7-7C901E0578AE}" destId="{C78B4FD4-CDFD-453F-863C-65140EE8EFB9}" srcOrd="1" destOrd="0" parTransId="{4D74E8E3-1C09-4EF8-8AC4-83924D366033}" sibTransId="{FD606335-68C5-4A18-A467-285B9BC82E76}"/>
    <dgm:cxn modelId="{CC4C1A44-8E07-4246-831F-5F92C4E2285E}" type="presOf" srcId="{EFAFBD16-D9EA-42A3-AAA0-177C028D81A1}" destId="{71C537ED-BC0C-4769-8EBF-D1E3E6F93A12}" srcOrd="1" destOrd="0" presId="urn:microsoft.com/office/officeart/2005/8/layout/hierarchy2"/>
    <dgm:cxn modelId="{2BBD9B48-0EE9-42F4-A816-84188C07B31B}" type="presOf" srcId="{58F39F20-2F81-4FAA-9D7F-D14C645B2CA5}" destId="{AC5EAFA8-6240-41E0-AFDA-BC9A0D6A2196}" srcOrd="0" destOrd="0" presId="urn:microsoft.com/office/officeart/2005/8/layout/hierarchy2"/>
    <dgm:cxn modelId="{3BDE1F6A-5661-4384-BA37-8932198AD8C5}" type="presOf" srcId="{25865CCB-AF21-4F7C-88AB-05DFAB7D0D52}" destId="{AC8480AB-FC5C-448E-9D8B-C62CAA032A3F}" srcOrd="0" destOrd="0" presId="urn:microsoft.com/office/officeart/2005/8/layout/hierarchy2"/>
    <dgm:cxn modelId="{28EA424A-E784-42F5-8F83-B0419B99E3F1}" srcId="{8FED6192-D4C2-4D7E-82BC-AB120F7ECCC9}" destId="{9D009D39-452F-4950-94F0-6BCCAEC64384}" srcOrd="0" destOrd="0" parTransId="{319752E4-6668-4DB6-A413-66BF3593DD34}" sibTransId="{D3A45649-87C8-4589-8A78-96668E07C8AC}"/>
    <dgm:cxn modelId="{020D4052-A998-481F-9D13-D4A876F20A6D}" type="presOf" srcId="{9D009D39-452F-4950-94F0-6BCCAEC64384}" destId="{2CE0DECF-E39E-4D68-869D-A8B70B63E93A}" srcOrd="0" destOrd="0" presId="urn:microsoft.com/office/officeart/2005/8/layout/hierarchy2"/>
    <dgm:cxn modelId="{61364754-42F6-49C5-9443-A9C9E13D018B}" srcId="{9D009D39-452F-4950-94F0-6BCCAEC64384}" destId="{FE85518B-2067-4EA5-9DC7-7C901E0578AE}" srcOrd="1" destOrd="0" parTransId="{0EB68347-4589-4AE8-8DD9-8D6053E21F23}" sibTransId="{E381109F-C862-4B94-B47A-2430FF956985}"/>
    <dgm:cxn modelId="{9C289074-FBF6-46C3-BD11-5337F6F10E30}" type="presOf" srcId="{8FED6192-D4C2-4D7E-82BC-AB120F7ECCC9}" destId="{CF316B12-C034-4871-B673-51957ACA099A}" srcOrd="0" destOrd="0" presId="urn:microsoft.com/office/officeart/2005/8/layout/hierarchy2"/>
    <dgm:cxn modelId="{C9BFBA89-CD42-43AA-BEB6-23F66C3877E2}" type="presOf" srcId="{4D74E8E3-1C09-4EF8-8AC4-83924D366033}" destId="{3542DC70-BB4E-44F2-BB2B-291C8DDAA4B7}" srcOrd="0" destOrd="0" presId="urn:microsoft.com/office/officeart/2005/8/layout/hierarchy2"/>
    <dgm:cxn modelId="{267E56A4-60BE-48F9-9508-39E8E502F28D}" type="presOf" srcId="{6D4A32D6-7741-4E14-9A47-6792713B9A82}" destId="{56484471-5BB3-4F20-90A7-79953AE82EB5}" srcOrd="0" destOrd="0" presId="urn:microsoft.com/office/officeart/2005/8/layout/hierarchy2"/>
    <dgm:cxn modelId="{589B29AE-C551-401D-96D1-E5888BD4091D}" type="presOf" srcId="{FE85518B-2067-4EA5-9DC7-7C901E0578AE}" destId="{B00EA0E0-A12D-4210-9365-06D37C76208A}" srcOrd="0" destOrd="0" presId="urn:microsoft.com/office/officeart/2005/8/layout/hierarchy2"/>
    <dgm:cxn modelId="{C5362BB1-2C46-41C5-ADFD-581FD3481DB5}" type="presOf" srcId="{58F39F20-2F81-4FAA-9D7F-D14C645B2CA5}" destId="{7FD24B0B-8885-48BD-8FE5-FA7BEADD108E}" srcOrd="1" destOrd="0" presId="urn:microsoft.com/office/officeart/2005/8/layout/hierarchy2"/>
    <dgm:cxn modelId="{09876BBF-201E-4028-B69A-1F2BE592AC4B}" type="presOf" srcId="{F3BABF09-8669-4ED8-8FD0-382372920483}" destId="{CECDAE60-A916-40CE-84D5-27F3882CE547}" srcOrd="1" destOrd="0" presId="urn:microsoft.com/office/officeart/2005/8/layout/hierarchy2"/>
    <dgm:cxn modelId="{438DC1C0-F695-4139-BA30-FEEC7C2F0849}" srcId="{9D009D39-452F-4950-94F0-6BCCAEC64384}" destId="{D0A6067A-BE14-4073-A0FC-1FA0A0FF202C}" srcOrd="0" destOrd="0" parTransId="{58F39F20-2F81-4FAA-9D7F-D14C645B2CA5}" sibTransId="{FB8F9223-7E67-4C45-8B72-FE94051EDAA7}"/>
    <dgm:cxn modelId="{FD16C2C0-EFDC-4259-A5A1-7B355BB4E727}" type="presOf" srcId="{0EB68347-4589-4AE8-8DD9-8D6053E21F23}" destId="{FFC8900F-A7B9-4DC8-9B2A-B362ECED834D}" srcOrd="1" destOrd="0" presId="urn:microsoft.com/office/officeart/2005/8/layout/hierarchy2"/>
    <dgm:cxn modelId="{39152ACC-1076-4AF4-9647-83418CD47EEE}" type="presOf" srcId="{4D74E8E3-1C09-4EF8-8AC4-83924D366033}" destId="{11D3C2CB-ABFB-4965-B429-707563D35E39}" srcOrd="1" destOrd="0" presId="urn:microsoft.com/office/officeart/2005/8/layout/hierarchy2"/>
    <dgm:cxn modelId="{946B55FF-253A-456D-A112-DA0A02CC55AC}" type="presOf" srcId="{D0A6067A-BE14-4073-A0FC-1FA0A0FF202C}" destId="{1A14C3E7-1E12-49D2-9051-5953930CD388}" srcOrd="0" destOrd="0" presId="urn:microsoft.com/office/officeart/2005/8/layout/hierarchy2"/>
    <dgm:cxn modelId="{90AA68F0-0C93-4B81-8AB7-FDF414CC8382}" type="presParOf" srcId="{CF316B12-C034-4871-B673-51957ACA099A}" destId="{A285C223-77D1-4922-82B4-7462126EA3D1}" srcOrd="0" destOrd="0" presId="urn:microsoft.com/office/officeart/2005/8/layout/hierarchy2"/>
    <dgm:cxn modelId="{D4D1D42B-BFEB-43F0-A263-3F2F90B9B912}" type="presParOf" srcId="{A285C223-77D1-4922-82B4-7462126EA3D1}" destId="{2CE0DECF-E39E-4D68-869D-A8B70B63E93A}" srcOrd="0" destOrd="0" presId="urn:microsoft.com/office/officeart/2005/8/layout/hierarchy2"/>
    <dgm:cxn modelId="{543D3153-B7EA-4A43-AA08-8FE884390813}" type="presParOf" srcId="{A285C223-77D1-4922-82B4-7462126EA3D1}" destId="{DB39E39A-0610-4DE9-90D1-FFA6C8C8DA2F}" srcOrd="1" destOrd="0" presId="urn:microsoft.com/office/officeart/2005/8/layout/hierarchy2"/>
    <dgm:cxn modelId="{50E19E1C-8E6F-4CED-952F-7ABD081998F1}" type="presParOf" srcId="{DB39E39A-0610-4DE9-90D1-FFA6C8C8DA2F}" destId="{AC5EAFA8-6240-41E0-AFDA-BC9A0D6A2196}" srcOrd="0" destOrd="0" presId="urn:microsoft.com/office/officeart/2005/8/layout/hierarchy2"/>
    <dgm:cxn modelId="{03B05197-AC88-4E42-AEED-2DC0A1EBCAC0}" type="presParOf" srcId="{AC5EAFA8-6240-41E0-AFDA-BC9A0D6A2196}" destId="{7FD24B0B-8885-48BD-8FE5-FA7BEADD108E}" srcOrd="0" destOrd="0" presId="urn:microsoft.com/office/officeart/2005/8/layout/hierarchy2"/>
    <dgm:cxn modelId="{42CCEA94-C27B-4F9F-8B61-0E70E6550901}" type="presParOf" srcId="{DB39E39A-0610-4DE9-90D1-FFA6C8C8DA2F}" destId="{888F688C-67DB-4CDE-BC8A-91590917D251}" srcOrd="1" destOrd="0" presId="urn:microsoft.com/office/officeart/2005/8/layout/hierarchy2"/>
    <dgm:cxn modelId="{6C5586B8-733D-4E75-97F6-EA50A770BE87}" type="presParOf" srcId="{888F688C-67DB-4CDE-BC8A-91590917D251}" destId="{1A14C3E7-1E12-49D2-9051-5953930CD388}" srcOrd="0" destOrd="0" presId="urn:microsoft.com/office/officeart/2005/8/layout/hierarchy2"/>
    <dgm:cxn modelId="{DF5FE028-81BC-43E1-AB42-FDAF7D7BAEFD}" type="presParOf" srcId="{888F688C-67DB-4CDE-BC8A-91590917D251}" destId="{D3B0B2B8-B98A-4025-94B9-F90C7C515884}" srcOrd="1" destOrd="0" presId="urn:microsoft.com/office/officeart/2005/8/layout/hierarchy2"/>
    <dgm:cxn modelId="{2360ABC8-3950-4FF4-BC11-569124EABB7A}" type="presParOf" srcId="{D3B0B2B8-B98A-4025-94B9-F90C7C515884}" destId="{730104B7-8184-4934-A24B-EE6C0C7BFB11}" srcOrd="0" destOrd="0" presId="urn:microsoft.com/office/officeart/2005/8/layout/hierarchy2"/>
    <dgm:cxn modelId="{C2042D22-C31A-4921-BB0A-B06D96D6E24B}" type="presParOf" srcId="{730104B7-8184-4934-A24B-EE6C0C7BFB11}" destId="{CECDAE60-A916-40CE-84D5-27F3882CE547}" srcOrd="0" destOrd="0" presId="urn:microsoft.com/office/officeart/2005/8/layout/hierarchy2"/>
    <dgm:cxn modelId="{0202F55E-F60C-45AD-820D-978002A4CB02}" type="presParOf" srcId="{D3B0B2B8-B98A-4025-94B9-F90C7C515884}" destId="{5732B47E-FDD6-485B-BC5D-89FF127A4E05}" srcOrd="1" destOrd="0" presId="urn:microsoft.com/office/officeart/2005/8/layout/hierarchy2"/>
    <dgm:cxn modelId="{FAB36EBD-1D06-42F1-91F0-4C24A13E5187}" type="presParOf" srcId="{5732B47E-FDD6-485B-BC5D-89FF127A4E05}" destId="{AC8480AB-FC5C-448E-9D8B-C62CAA032A3F}" srcOrd="0" destOrd="0" presId="urn:microsoft.com/office/officeart/2005/8/layout/hierarchy2"/>
    <dgm:cxn modelId="{8F273C87-7E6C-43A9-8E33-DAB6339109D5}" type="presParOf" srcId="{5732B47E-FDD6-485B-BC5D-89FF127A4E05}" destId="{A426B323-E21D-4EDC-BE2D-868E0D433A15}" srcOrd="1" destOrd="0" presId="urn:microsoft.com/office/officeart/2005/8/layout/hierarchy2"/>
    <dgm:cxn modelId="{EEBFA586-16C5-4475-9BE2-CFB4A30D5D97}" type="presParOf" srcId="{DB39E39A-0610-4DE9-90D1-FFA6C8C8DA2F}" destId="{8BB1B5F7-B913-43F1-974F-F7135D8AA569}" srcOrd="2" destOrd="0" presId="urn:microsoft.com/office/officeart/2005/8/layout/hierarchy2"/>
    <dgm:cxn modelId="{8D9CF313-7327-4EA5-8C53-6B8180DFFB52}" type="presParOf" srcId="{8BB1B5F7-B913-43F1-974F-F7135D8AA569}" destId="{FFC8900F-A7B9-4DC8-9B2A-B362ECED834D}" srcOrd="0" destOrd="0" presId="urn:microsoft.com/office/officeart/2005/8/layout/hierarchy2"/>
    <dgm:cxn modelId="{4E35161A-0601-4E40-B404-292819E6F7D9}" type="presParOf" srcId="{DB39E39A-0610-4DE9-90D1-FFA6C8C8DA2F}" destId="{029EB519-CEB2-4103-AB9A-55C5CF5268D7}" srcOrd="3" destOrd="0" presId="urn:microsoft.com/office/officeart/2005/8/layout/hierarchy2"/>
    <dgm:cxn modelId="{6DB29149-CE18-4CCE-9E98-C844CD1E5ED3}" type="presParOf" srcId="{029EB519-CEB2-4103-AB9A-55C5CF5268D7}" destId="{B00EA0E0-A12D-4210-9365-06D37C76208A}" srcOrd="0" destOrd="0" presId="urn:microsoft.com/office/officeart/2005/8/layout/hierarchy2"/>
    <dgm:cxn modelId="{DB54344B-4CB7-48C8-8666-1754FFF648EA}" type="presParOf" srcId="{029EB519-CEB2-4103-AB9A-55C5CF5268D7}" destId="{124C4022-3315-476B-8701-29CB3D4B6C0F}" srcOrd="1" destOrd="0" presId="urn:microsoft.com/office/officeart/2005/8/layout/hierarchy2"/>
    <dgm:cxn modelId="{F6032EFC-6CEA-46B2-92FD-D02DEF53BC61}" type="presParOf" srcId="{124C4022-3315-476B-8701-29CB3D4B6C0F}" destId="{7E8CC4F0-CF45-4F97-8FE9-A82B899DCC69}" srcOrd="0" destOrd="0" presId="urn:microsoft.com/office/officeart/2005/8/layout/hierarchy2"/>
    <dgm:cxn modelId="{A9B97052-FC2E-4409-B105-947D267824DC}" type="presParOf" srcId="{7E8CC4F0-CF45-4F97-8FE9-A82B899DCC69}" destId="{71C537ED-BC0C-4769-8EBF-D1E3E6F93A12}" srcOrd="0" destOrd="0" presId="urn:microsoft.com/office/officeart/2005/8/layout/hierarchy2"/>
    <dgm:cxn modelId="{31200114-837D-4F3B-A2C4-5C5E0D409573}" type="presParOf" srcId="{124C4022-3315-476B-8701-29CB3D4B6C0F}" destId="{9D2FD69B-7784-48C6-8164-629397DF27B2}" srcOrd="1" destOrd="0" presId="urn:microsoft.com/office/officeart/2005/8/layout/hierarchy2"/>
    <dgm:cxn modelId="{2BD3703A-62BE-4321-88A7-848B192689C0}" type="presParOf" srcId="{9D2FD69B-7784-48C6-8164-629397DF27B2}" destId="{56484471-5BB3-4F20-90A7-79953AE82EB5}" srcOrd="0" destOrd="0" presId="urn:microsoft.com/office/officeart/2005/8/layout/hierarchy2"/>
    <dgm:cxn modelId="{FE7CB0B8-52C0-4B0B-B1AF-5AF74280E9AE}" type="presParOf" srcId="{9D2FD69B-7784-48C6-8164-629397DF27B2}" destId="{3721E7BC-35BF-4051-A2E4-CD681EC7CD10}" srcOrd="1" destOrd="0" presId="urn:microsoft.com/office/officeart/2005/8/layout/hierarchy2"/>
    <dgm:cxn modelId="{1A5D7EF2-301E-437F-BD8D-ACA1F53B47E7}" type="presParOf" srcId="{124C4022-3315-476B-8701-29CB3D4B6C0F}" destId="{3542DC70-BB4E-44F2-BB2B-291C8DDAA4B7}" srcOrd="2" destOrd="0" presId="urn:microsoft.com/office/officeart/2005/8/layout/hierarchy2"/>
    <dgm:cxn modelId="{866546DD-F34A-46A0-9E2F-4410CCCF6FB8}" type="presParOf" srcId="{3542DC70-BB4E-44F2-BB2B-291C8DDAA4B7}" destId="{11D3C2CB-ABFB-4965-B429-707563D35E39}" srcOrd="0" destOrd="0" presId="urn:microsoft.com/office/officeart/2005/8/layout/hierarchy2"/>
    <dgm:cxn modelId="{47D9F821-CDF2-4032-B171-57F9E1BAF1E1}" type="presParOf" srcId="{124C4022-3315-476B-8701-29CB3D4B6C0F}" destId="{D9DAE118-F578-4F67-9975-5B69E7B324F0}" srcOrd="3" destOrd="0" presId="urn:microsoft.com/office/officeart/2005/8/layout/hierarchy2"/>
    <dgm:cxn modelId="{1D9232FC-B383-435E-B252-178E1A2886D7}" type="presParOf" srcId="{D9DAE118-F578-4F67-9975-5B69E7B324F0}" destId="{413F1032-E9A5-446F-A7B1-976AF1ABE792}" srcOrd="0" destOrd="0" presId="urn:microsoft.com/office/officeart/2005/8/layout/hierarchy2"/>
    <dgm:cxn modelId="{5414D973-C5F9-4AE0-800A-13D32E0A9D9C}" type="presParOf" srcId="{D9DAE118-F578-4F67-9975-5B69E7B324F0}" destId="{DE3043B0-8FEE-44B9-B778-CF6BE675488C}"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E0DECF-E39E-4D68-869D-A8B70B63E93A}">
      <dsp:nvSpPr>
        <dsp:cNvPr id="0" name=""/>
        <dsp:cNvSpPr/>
      </dsp:nvSpPr>
      <dsp:spPr>
        <a:xfrm>
          <a:off x="2502" y="1386594"/>
          <a:ext cx="2243289" cy="1121644"/>
        </a:xfrm>
        <a:prstGeom prst="roundRect">
          <a:avLst>
            <a:gd name="adj" fmla="val 10000"/>
          </a:avLst>
        </a:prstGeom>
        <a:solidFill>
          <a:schemeClr val="lt1">
            <a:hueOff val="0"/>
            <a:satOff val="0"/>
            <a:lumOff val="0"/>
            <a:alphaOff val="0"/>
          </a:schemeClr>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err="1">
              <a:latin typeface="Arial" panose="020B0604020202020204" pitchFamily="34" charset="0"/>
              <a:cs typeface="Arial" panose="020B0604020202020204" pitchFamily="34" charset="0"/>
            </a:rPr>
            <a:t>Chương</a:t>
          </a:r>
          <a:r>
            <a:rPr lang="en-US" sz="2000" b="1" kern="1200" dirty="0">
              <a:latin typeface="Arial" panose="020B0604020202020204" pitchFamily="34" charset="0"/>
              <a:cs typeface="Arial" panose="020B0604020202020204" pitchFamily="34" charset="0"/>
            </a:rPr>
            <a:t> </a:t>
          </a:r>
          <a:r>
            <a:rPr lang="en-US" sz="2000" b="1" kern="1200" dirty="0" err="1">
              <a:latin typeface="Arial" panose="020B0604020202020204" pitchFamily="34" charset="0"/>
              <a:cs typeface="Arial" panose="020B0604020202020204" pitchFamily="34" charset="0"/>
            </a:rPr>
            <a:t>trình</a:t>
          </a:r>
          <a:r>
            <a:rPr lang="en-US" sz="2000" b="1" kern="1200" dirty="0">
              <a:latin typeface="Arial" panose="020B0604020202020204" pitchFamily="34" charset="0"/>
              <a:cs typeface="Arial" panose="020B0604020202020204" pitchFamily="34" charset="0"/>
            </a:rPr>
            <a:t>                 QĐ 766</a:t>
          </a:r>
        </a:p>
      </dsp:txBody>
      <dsp:txXfrm>
        <a:off x="35354" y="1419446"/>
        <a:ext cx="2177585" cy="1055940"/>
      </dsp:txXfrm>
    </dsp:sp>
    <dsp:sp modelId="{AC5EAFA8-6240-41E0-AFDA-BC9A0D6A2196}">
      <dsp:nvSpPr>
        <dsp:cNvPr id="0" name=""/>
        <dsp:cNvSpPr/>
      </dsp:nvSpPr>
      <dsp:spPr>
        <a:xfrm rot="18770822">
          <a:off x="2034700" y="1441471"/>
          <a:ext cx="1319497" cy="44472"/>
        </a:xfrm>
        <a:custGeom>
          <a:avLst/>
          <a:gdLst/>
          <a:ahLst/>
          <a:cxnLst/>
          <a:rect l="0" t="0" r="0" b="0"/>
          <a:pathLst>
            <a:path>
              <a:moveTo>
                <a:pt x="0" y="22236"/>
              </a:moveTo>
              <a:lnTo>
                <a:pt x="1319497" y="2223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US" sz="2000" kern="1200">
            <a:latin typeface="Arial" panose="020B0604020202020204" pitchFamily="34" charset="0"/>
            <a:cs typeface="Arial" panose="020B0604020202020204" pitchFamily="34" charset="0"/>
          </a:endParaRPr>
        </a:p>
      </dsp:txBody>
      <dsp:txXfrm>
        <a:off x="2661462" y="1430720"/>
        <a:ext cx="65974" cy="65974"/>
      </dsp:txXfrm>
    </dsp:sp>
    <dsp:sp modelId="{1A14C3E7-1E12-49D2-9051-5953930CD388}">
      <dsp:nvSpPr>
        <dsp:cNvPr id="0" name=""/>
        <dsp:cNvSpPr/>
      </dsp:nvSpPr>
      <dsp:spPr>
        <a:xfrm>
          <a:off x="3143107" y="419175"/>
          <a:ext cx="2243289" cy="1121644"/>
        </a:xfrm>
        <a:prstGeom prst="roundRect">
          <a:avLst>
            <a:gd name="adj" fmla="val 10000"/>
          </a:avLst>
        </a:prstGeom>
        <a:solidFill>
          <a:schemeClr val="lt1">
            <a:hueOff val="0"/>
            <a:satOff val="0"/>
            <a:lumOff val="0"/>
            <a:alphaOff val="0"/>
          </a:schemeClr>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a:latin typeface="Arial" panose="020B0604020202020204" pitchFamily="34" charset="0"/>
              <a:cs typeface="Arial" panose="020B0604020202020204" pitchFamily="34" charset="0"/>
            </a:rPr>
            <a:t>Khóa trực tuyến</a:t>
          </a:r>
          <a:endParaRPr lang="en-US" sz="2000" b="1" kern="1200" dirty="0">
            <a:latin typeface="Arial" panose="020B0604020202020204" pitchFamily="34" charset="0"/>
            <a:cs typeface="Arial" panose="020B0604020202020204" pitchFamily="34" charset="0"/>
          </a:endParaRPr>
        </a:p>
      </dsp:txBody>
      <dsp:txXfrm>
        <a:off x="3175959" y="452027"/>
        <a:ext cx="2177585" cy="1055940"/>
      </dsp:txXfrm>
    </dsp:sp>
    <dsp:sp modelId="{730104B7-8184-4934-A24B-EE6C0C7BFB11}">
      <dsp:nvSpPr>
        <dsp:cNvPr id="0" name=""/>
        <dsp:cNvSpPr/>
      </dsp:nvSpPr>
      <dsp:spPr>
        <a:xfrm>
          <a:off x="5386397" y="957762"/>
          <a:ext cx="897315" cy="44472"/>
        </a:xfrm>
        <a:custGeom>
          <a:avLst/>
          <a:gdLst/>
          <a:ahLst/>
          <a:cxnLst/>
          <a:rect l="0" t="0" r="0" b="0"/>
          <a:pathLst>
            <a:path>
              <a:moveTo>
                <a:pt x="0" y="22236"/>
              </a:moveTo>
              <a:lnTo>
                <a:pt x="897315" y="22236"/>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US" sz="2000" kern="1200">
            <a:latin typeface="Arial" panose="020B0604020202020204" pitchFamily="34" charset="0"/>
            <a:cs typeface="Arial" panose="020B0604020202020204" pitchFamily="34" charset="0"/>
          </a:endParaRPr>
        </a:p>
      </dsp:txBody>
      <dsp:txXfrm>
        <a:off x="5812622" y="957565"/>
        <a:ext cx="44865" cy="44865"/>
      </dsp:txXfrm>
    </dsp:sp>
    <dsp:sp modelId="{AC8480AB-FC5C-448E-9D8B-C62CAA032A3F}">
      <dsp:nvSpPr>
        <dsp:cNvPr id="0" name=""/>
        <dsp:cNvSpPr/>
      </dsp:nvSpPr>
      <dsp:spPr>
        <a:xfrm>
          <a:off x="6283713" y="419175"/>
          <a:ext cx="2243289" cy="1121644"/>
        </a:xfrm>
        <a:prstGeom prst="roundRect">
          <a:avLst>
            <a:gd name="adj" fmla="val 10000"/>
          </a:avLst>
        </a:prstGeom>
        <a:solidFill>
          <a:schemeClr val="lt1">
            <a:hueOff val="0"/>
            <a:satOff val="0"/>
            <a:lumOff val="0"/>
            <a:alphaOff val="0"/>
          </a:schemeClr>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err="1">
              <a:latin typeface="Arial" panose="020B0604020202020204" pitchFamily="34" charset="0"/>
              <a:cs typeface="Arial" panose="020B0604020202020204" pitchFamily="34" charset="0"/>
            </a:rPr>
            <a:t>Kiến</a:t>
          </a:r>
          <a:r>
            <a:rPr lang="en-US" sz="2000" kern="1200" dirty="0">
              <a:latin typeface="Arial" panose="020B0604020202020204" pitchFamily="34" charset="0"/>
              <a:cs typeface="Arial" panose="020B0604020202020204" pitchFamily="34" charset="0"/>
            </a:rPr>
            <a:t> </a:t>
          </a:r>
          <a:r>
            <a:rPr lang="en-US" sz="2000" kern="1200" dirty="0" err="1">
              <a:latin typeface="Arial" panose="020B0604020202020204" pitchFamily="34" charset="0"/>
              <a:cs typeface="Arial" panose="020B0604020202020204" pitchFamily="34" charset="0"/>
            </a:rPr>
            <a:t>thức</a:t>
          </a:r>
          <a:r>
            <a:rPr lang="en-US" sz="2000" kern="1200" dirty="0">
              <a:latin typeface="Arial" panose="020B0604020202020204" pitchFamily="34" charset="0"/>
              <a:cs typeface="Arial" panose="020B0604020202020204" pitchFamily="34" charset="0"/>
            </a:rPr>
            <a:t> </a:t>
          </a:r>
          <a:r>
            <a:rPr lang="en-US" sz="2000" kern="1200" dirty="0" err="1">
              <a:latin typeface="Arial" panose="020B0604020202020204" pitchFamily="34" charset="0"/>
              <a:cs typeface="Arial" panose="020B0604020202020204" pitchFamily="34" charset="0"/>
            </a:rPr>
            <a:t>cốt</a:t>
          </a:r>
          <a:r>
            <a:rPr lang="en-US" sz="2000" kern="1200" dirty="0">
              <a:latin typeface="Arial" panose="020B0604020202020204" pitchFamily="34" charset="0"/>
              <a:cs typeface="Arial" panose="020B0604020202020204" pitchFamily="34" charset="0"/>
            </a:rPr>
            <a:t> </a:t>
          </a:r>
          <a:r>
            <a:rPr lang="en-US" sz="2000" kern="1200" dirty="0" err="1">
              <a:latin typeface="Arial" panose="020B0604020202020204" pitchFamily="34" charset="0"/>
              <a:cs typeface="Arial" panose="020B0604020202020204" pitchFamily="34" charset="0"/>
            </a:rPr>
            <a:t>lõi</a:t>
          </a:r>
          <a:endParaRPr lang="en-US" sz="2000" kern="1200" dirty="0">
            <a:latin typeface="Arial" panose="020B0604020202020204" pitchFamily="34" charset="0"/>
            <a:cs typeface="Arial" panose="020B0604020202020204" pitchFamily="34" charset="0"/>
          </a:endParaRPr>
        </a:p>
      </dsp:txBody>
      <dsp:txXfrm>
        <a:off x="6316565" y="452027"/>
        <a:ext cx="2177585" cy="1055940"/>
      </dsp:txXfrm>
    </dsp:sp>
    <dsp:sp modelId="{8BB1B5F7-B913-43F1-974F-F7135D8AA569}">
      <dsp:nvSpPr>
        <dsp:cNvPr id="0" name=""/>
        <dsp:cNvSpPr/>
      </dsp:nvSpPr>
      <dsp:spPr>
        <a:xfrm rot="2829178">
          <a:off x="2034700" y="2408890"/>
          <a:ext cx="1319497" cy="44472"/>
        </a:xfrm>
        <a:custGeom>
          <a:avLst/>
          <a:gdLst/>
          <a:ahLst/>
          <a:cxnLst/>
          <a:rect l="0" t="0" r="0" b="0"/>
          <a:pathLst>
            <a:path>
              <a:moveTo>
                <a:pt x="0" y="22236"/>
              </a:moveTo>
              <a:lnTo>
                <a:pt x="1319497" y="2223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US" sz="2000" kern="1200">
            <a:latin typeface="Arial" panose="020B0604020202020204" pitchFamily="34" charset="0"/>
            <a:cs typeface="Arial" panose="020B0604020202020204" pitchFamily="34" charset="0"/>
          </a:endParaRPr>
        </a:p>
      </dsp:txBody>
      <dsp:txXfrm>
        <a:off x="2661462" y="2398139"/>
        <a:ext cx="65974" cy="65974"/>
      </dsp:txXfrm>
    </dsp:sp>
    <dsp:sp modelId="{B00EA0E0-A12D-4210-9365-06D37C76208A}">
      <dsp:nvSpPr>
        <dsp:cNvPr id="0" name=""/>
        <dsp:cNvSpPr/>
      </dsp:nvSpPr>
      <dsp:spPr>
        <a:xfrm>
          <a:off x="3143107" y="2354013"/>
          <a:ext cx="2243289" cy="1121644"/>
        </a:xfrm>
        <a:prstGeom prst="roundRect">
          <a:avLst>
            <a:gd name="adj" fmla="val 10000"/>
          </a:avLst>
        </a:prstGeom>
        <a:solidFill>
          <a:schemeClr val="lt1">
            <a:hueOff val="0"/>
            <a:satOff val="0"/>
            <a:lumOff val="0"/>
            <a:alphaOff val="0"/>
          </a:schemeClr>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err="1">
              <a:latin typeface="Arial" panose="020B0604020202020204" pitchFamily="34" charset="0"/>
              <a:cs typeface="Arial" panose="020B0604020202020204" pitchFamily="34" charset="0"/>
            </a:rPr>
            <a:t>Khóa</a:t>
          </a:r>
          <a:r>
            <a:rPr lang="en-US" sz="2000" b="1" kern="1200" dirty="0">
              <a:latin typeface="Arial" panose="020B0604020202020204" pitchFamily="34" charset="0"/>
              <a:cs typeface="Arial" panose="020B0604020202020204" pitchFamily="34" charset="0"/>
            </a:rPr>
            <a:t> </a:t>
          </a:r>
          <a:r>
            <a:rPr lang="en-US" sz="2000" b="1" kern="1200" dirty="0" err="1">
              <a:latin typeface="Arial" panose="020B0604020202020204" pitchFamily="34" charset="0"/>
              <a:cs typeface="Arial" panose="020B0604020202020204" pitchFamily="34" charset="0"/>
            </a:rPr>
            <a:t>trực</a:t>
          </a:r>
          <a:r>
            <a:rPr lang="en-US" sz="2000" b="1" kern="1200" dirty="0">
              <a:latin typeface="Arial" panose="020B0604020202020204" pitchFamily="34" charset="0"/>
              <a:cs typeface="Arial" panose="020B0604020202020204" pitchFamily="34" charset="0"/>
            </a:rPr>
            <a:t> </a:t>
          </a:r>
          <a:r>
            <a:rPr lang="en-US" sz="2000" b="1" kern="1200" dirty="0" err="1">
              <a:latin typeface="Arial" panose="020B0604020202020204" pitchFamily="34" charset="0"/>
              <a:cs typeface="Arial" panose="020B0604020202020204" pitchFamily="34" charset="0"/>
            </a:rPr>
            <a:t>diện</a:t>
          </a:r>
          <a:endParaRPr lang="en-US" sz="2000" b="1" kern="1200" dirty="0">
            <a:latin typeface="Arial" panose="020B0604020202020204" pitchFamily="34" charset="0"/>
            <a:cs typeface="Arial" panose="020B0604020202020204" pitchFamily="34" charset="0"/>
          </a:endParaRPr>
        </a:p>
      </dsp:txBody>
      <dsp:txXfrm>
        <a:off x="3175959" y="2386865"/>
        <a:ext cx="2177585" cy="1055940"/>
      </dsp:txXfrm>
    </dsp:sp>
    <dsp:sp modelId="{7E8CC4F0-CF45-4F97-8FE9-A82B899DCC69}">
      <dsp:nvSpPr>
        <dsp:cNvPr id="0" name=""/>
        <dsp:cNvSpPr/>
      </dsp:nvSpPr>
      <dsp:spPr>
        <a:xfrm rot="19457599">
          <a:off x="5282531" y="2570126"/>
          <a:ext cx="1105047" cy="44472"/>
        </a:xfrm>
        <a:custGeom>
          <a:avLst/>
          <a:gdLst/>
          <a:ahLst/>
          <a:cxnLst/>
          <a:rect l="0" t="0" r="0" b="0"/>
          <a:pathLst>
            <a:path>
              <a:moveTo>
                <a:pt x="0" y="22236"/>
              </a:moveTo>
              <a:lnTo>
                <a:pt x="1105047" y="22236"/>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US" sz="2000" kern="1200">
            <a:latin typeface="Arial" panose="020B0604020202020204" pitchFamily="34" charset="0"/>
            <a:cs typeface="Arial" panose="020B0604020202020204" pitchFamily="34" charset="0"/>
          </a:endParaRPr>
        </a:p>
      </dsp:txBody>
      <dsp:txXfrm>
        <a:off x="5807429" y="2564736"/>
        <a:ext cx="55252" cy="55252"/>
      </dsp:txXfrm>
    </dsp:sp>
    <dsp:sp modelId="{56484471-5BB3-4F20-90A7-79953AE82EB5}">
      <dsp:nvSpPr>
        <dsp:cNvPr id="0" name=""/>
        <dsp:cNvSpPr/>
      </dsp:nvSpPr>
      <dsp:spPr>
        <a:xfrm>
          <a:off x="6283713" y="1709067"/>
          <a:ext cx="2243289" cy="1121644"/>
        </a:xfrm>
        <a:prstGeom prst="roundRect">
          <a:avLst>
            <a:gd name="adj" fmla="val 10000"/>
          </a:avLst>
        </a:prstGeom>
        <a:solidFill>
          <a:schemeClr val="lt1">
            <a:hueOff val="0"/>
            <a:satOff val="0"/>
            <a:lumOff val="0"/>
            <a:alphaOff val="0"/>
          </a:schemeClr>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Arial" panose="020B0604020202020204" pitchFamily="34" charset="0"/>
              <a:cs typeface="Arial" panose="020B0604020202020204" pitchFamily="34" charset="0"/>
            </a:rPr>
            <a:t>   </a:t>
          </a:r>
          <a:r>
            <a:rPr lang="en-US" sz="2000" kern="1200" dirty="0" err="1">
              <a:latin typeface="Arial" panose="020B0604020202020204" pitchFamily="34" charset="0"/>
              <a:cs typeface="Arial" panose="020B0604020202020204" pitchFamily="34" charset="0"/>
            </a:rPr>
            <a:t>Hoàn</a:t>
          </a:r>
          <a:r>
            <a:rPr lang="en-US" sz="2000" kern="1200" dirty="0">
              <a:latin typeface="Arial" panose="020B0604020202020204" pitchFamily="34" charset="0"/>
              <a:cs typeface="Arial" panose="020B0604020202020204" pitchFamily="34" charset="0"/>
            </a:rPr>
            <a:t> </a:t>
          </a:r>
          <a:r>
            <a:rPr lang="en-US" sz="2000" kern="1200" dirty="0" err="1">
              <a:latin typeface="Arial" panose="020B0604020202020204" pitchFamily="34" charset="0"/>
              <a:cs typeface="Arial" panose="020B0604020202020204" pitchFamily="34" charset="0"/>
            </a:rPr>
            <a:t>thiện</a:t>
          </a:r>
          <a:r>
            <a:rPr lang="en-US" sz="2000" kern="1200" dirty="0">
              <a:latin typeface="Arial" panose="020B0604020202020204" pitchFamily="34" charset="0"/>
              <a:cs typeface="Arial" panose="020B0604020202020204" pitchFamily="34" charset="0"/>
            </a:rPr>
            <a:t>              </a:t>
          </a:r>
          <a:r>
            <a:rPr lang="en-US" sz="2000" kern="1200" dirty="0" err="1">
              <a:latin typeface="Arial" panose="020B0604020202020204" pitchFamily="34" charset="0"/>
              <a:cs typeface="Arial" panose="020B0604020202020204" pitchFamily="34" charset="0"/>
            </a:rPr>
            <a:t>kiến</a:t>
          </a:r>
          <a:r>
            <a:rPr lang="en-US" sz="2000" kern="1200" dirty="0">
              <a:latin typeface="Arial" panose="020B0604020202020204" pitchFamily="34" charset="0"/>
              <a:cs typeface="Arial" panose="020B0604020202020204" pitchFamily="34" charset="0"/>
            </a:rPr>
            <a:t> </a:t>
          </a:r>
          <a:r>
            <a:rPr lang="en-US" sz="2000" kern="1200" dirty="0" err="1">
              <a:latin typeface="Arial" panose="020B0604020202020204" pitchFamily="34" charset="0"/>
              <a:cs typeface="Arial" panose="020B0604020202020204" pitchFamily="34" charset="0"/>
            </a:rPr>
            <a:t>thức</a:t>
          </a:r>
          <a:endParaRPr lang="en-US" sz="2000" kern="1200" dirty="0">
            <a:latin typeface="Arial" panose="020B0604020202020204" pitchFamily="34" charset="0"/>
            <a:cs typeface="Arial" panose="020B0604020202020204" pitchFamily="34" charset="0"/>
          </a:endParaRPr>
        </a:p>
      </dsp:txBody>
      <dsp:txXfrm>
        <a:off x="6316565" y="1741919"/>
        <a:ext cx="2177585" cy="1055940"/>
      </dsp:txXfrm>
    </dsp:sp>
    <dsp:sp modelId="{3542DC70-BB4E-44F2-BB2B-291C8DDAA4B7}">
      <dsp:nvSpPr>
        <dsp:cNvPr id="0" name=""/>
        <dsp:cNvSpPr/>
      </dsp:nvSpPr>
      <dsp:spPr>
        <a:xfrm rot="2142401">
          <a:off x="5282531" y="3215072"/>
          <a:ext cx="1105047" cy="44472"/>
        </a:xfrm>
        <a:custGeom>
          <a:avLst/>
          <a:gdLst/>
          <a:ahLst/>
          <a:cxnLst/>
          <a:rect l="0" t="0" r="0" b="0"/>
          <a:pathLst>
            <a:path>
              <a:moveTo>
                <a:pt x="0" y="22236"/>
              </a:moveTo>
              <a:lnTo>
                <a:pt x="1105047" y="22236"/>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a:off x="5807429" y="3209682"/>
        <a:ext cx="55252" cy="55252"/>
      </dsp:txXfrm>
    </dsp:sp>
    <dsp:sp modelId="{413F1032-E9A5-446F-A7B1-976AF1ABE792}">
      <dsp:nvSpPr>
        <dsp:cNvPr id="0" name=""/>
        <dsp:cNvSpPr/>
      </dsp:nvSpPr>
      <dsp:spPr>
        <a:xfrm>
          <a:off x="6283713" y="2998959"/>
          <a:ext cx="2243289" cy="1121644"/>
        </a:xfrm>
        <a:prstGeom prst="roundRect">
          <a:avLst>
            <a:gd name="adj" fmla="val 10000"/>
          </a:avLst>
        </a:prstGeom>
        <a:solidFill>
          <a:schemeClr val="lt1">
            <a:hueOff val="0"/>
            <a:satOff val="0"/>
            <a:lumOff val="0"/>
            <a:alphaOff val="0"/>
          </a:schemeClr>
        </a:solidFill>
        <a:ln w="1587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err="1">
              <a:latin typeface="Arial" panose="020B0604020202020204" pitchFamily="34" charset="0"/>
              <a:cs typeface="Arial" panose="020B0604020202020204" pitchFamily="34" charset="0"/>
            </a:rPr>
            <a:t>Hình</a:t>
          </a:r>
          <a:r>
            <a:rPr lang="en-US" sz="2000" kern="1200" dirty="0">
              <a:latin typeface="Arial" panose="020B0604020202020204" pitchFamily="34" charset="0"/>
              <a:cs typeface="Arial" panose="020B0604020202020204" pitchFamily="34" charset="0"/>
            </a:rPr>
            <a:t> </a:t>
          </a:r>
          <a:r>
            <a:rPr lang="en-US" sz="2000" kern="1200" dirty="0" err="1">
              <a:latin typeface="Arial" panose="020B0604020202020204" pitchFamily="34" charset="0"/>
              <a:cs typeface="Arial" panose="020B0604020202020204" pitchFamily="34" charset="0"/>
            </a:rPr>
            <a:t>thành</a:t>
          </a:r>
          <a:r>
            <a:rPr lang="en-US" sz="2000" kern="1200" dirty="0">
              <a:latin typeface="Arial" panose="020B0604020202020204" pitchFamily="34" charset="0"/>
              <a:cs typeface="Arial" panose="020B0604020202020204" pitchFamily="34" charset="0"/>
            </a:rPr>
            <a:t>                 </a:t>
          </a:r>
          <a:r>
            <a:rPr lang="en-US" sz="2000" kern="1200" dirty="0" err="1">
              <a:latin typeface="Arial" panose="020B0604020202020204" pitchFamily="34" charset="0"/>
              <a:cs typeface="Arial" panose="020B0604020202020204" pitchFamily="34" charset="0"/>
            </a:rPr>
            <a:t>kĩ</a:t>
          </a:r>
          <a:r>
            <a:rPr lang="en-US" sz="2000" kern="1200" dirty="0">
              <a:latin typeface="Arial" panose="020B0604020202020204" pitchFamily="34" charset="0"/>
              <a:cs typeface="Arial" panose="020B0604020202020204" pitchFamily="34" charset="0"/>
            </a:rPr>
            <a:t> </a:t>
          </a:r>
          <a:r>
            <a:rPr lang="en-US" sz="2000" kern="1200" dirty="0" err="1">
              <a:latin typeface="Arial" panose="020B0604020202020204" pitchFamily="34" charset="0"/>
              <a:cs typeface="Arial" panose="020B0604020202020204" pitchFamily="34" charset="0"/>
            </a:rPr>
            <a:t>năng</a:t>
          </a:r>
          <a:r>
            <a:rPr lang="en-US" sz="2000" kern="1200" dirty="0">
              <a:latin typeface="Arial" panose="020B0604020202020204" pitchFamily="34" charset="0"/>
              <a:cs typeface="Arial" panose="020B0604020202020204" pitchFamily="34" charset="0"/>
            </a:rPr>
            <a:t> </a:t>
          </a:r>
        </a:p>
      </dsp:txBody>
      <dsp:txXfrm>
        <a:off x="6316565" y="3031811"/>
        <a:ext cx="2177585" cy="105594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BE13D5-E55A-4B9B-B6C1-2A3741A8E13F}" type="datetimeFigureOut">
              <a:rPr lang="en-US" smtClean="0"/>
              <a:t>6/16/2022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9BF43C-5503-418F-8F33-97335188FBE1}" type="slidenum">
              <a:rPr lang="en-US" smtClean="0"/>
              <a:t>‹#›</a:t>
            </a:fld>
            <a:endParaRPr lang="en-US"/>
          </a:p>
        </p:txBody>
      </p:sp>
    </p:spTree>
    <p:extLst>
      <p:ext uri="{BB962C8B-B14F-4D97-AF65-F5344CB8AC3E}">
        <p14:creationId xmlns:p14="http://schemas.microsoft.com/office/powerpoint/2010/main" val="12789419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92D2888-C959-4C4F-8F43-A572EAD8FD8B}" type="slidenum">
              <a:rPr lang="en-US" smtClean="0"/>
              <a:t>4</a:t>
            </a:fld>
            <a:endParaRPr lang="en-US"/>
          </a:p>
        </p:txBody>
      </p:sp>
    </p:spTree>
    <p:extLst>
      <p:ext uri="{BB962C8B-B14F-4D97-AF65-F5344CB8AC3E}">
        <p14:creationId xmlns:p14="http://schemas.microsoft.com/office/powerpoint/2010/main" val="9992745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92D2888-C959-4C4F-8F43-A572EAD8FD8B}" type="slidenum">
              <a:rPr lang="en-US" smtClean="0"/>
              <a:t>16</a:t>
            </a:fld>
            <a:endParaRPr lang="en-US"/>
          </a:p>
        </p:txBody>
      </p:sp>
    </p:spTree>
    <p:extLst>
      <p:ext uri="{BB962C8B-B14F-4D97-AF65-F5344CB8AC3E}">
        <p14:creationId xmlns:p14="http://schemas.microsoft.com/office/powerpoint/2010/main" val="1733719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6D0E54C-7AD5-4A7E-A13D-475415D0D0DF}" type="datetimeFigureOut">
              <a:rPr lang="en-US" smtClean="0"/>
              <a:t>6/16/2022</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DFE022E-AD01-44D9-9D41-5520E83E21D5}" type="slidenum">
              <a:rPr lang="en-US" smtClean="0"/>
              <a:t>‹#›</a:t>
            </a:fld>
            <a:endParaRPr lang="en-US"/>
          </a:p>
        </p:txBody>
      </p:sp>
    </p:spTree>
    <p:extLst>
      <p:ext uri="{BB962C8B-B14F-4D97-AF65-F5344CB8AC3E}">
        <p14:creationId xmlns:p14="http://schemas.microsoft.com/office/powerpoint/2010/main" val="22300302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6D0E54C-7AD5-4A7E-A13D-475415D0D0DF}" type="datetimeFigureOut">
              <a:rPr lang="en-US" smtClean="0"/>
              <a:t>6/16/2022</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DFE022E-AD01-44D9-9D41-5520E83E21D5}" type="slidenum">
              <a:rPr lang="en-US" smtClean="0"/>
              <a:t>‹#›</a:t>
            </a:fld>
            <a:endParaRPr lang="en-US"/>
          </a:p>
        </p:txBody>
      </p:sp>
    </p:spTree>
    <p:extLst>
      <p:ext uri="{BB962C8B-B14F-4D97-AF65-F5344CB8AC3E}">
        <p14:creationId xmlns:p14="http://schemas.microsoft.com/office/powerpoint/2010/main" val="1588505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6D0E54C-7AD5-4A7E-A13D-475415D0D0DF}" type="datetimeFigureOut">
              <a:rPr lang="en-US" smtClean="0"/>
              <a:t>6/16/2022</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DFE022E-AD01-44D9-9D41-5520E83E21D5}"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614799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6D0E54C-7AD5-4A7E-A13D-475415D0D0DF}" type="datetimeFigureOut">
              <a:rPr lang="en-US" smtClean="0"/>
              <a:t>6/16/2022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DFE022E-AD01-44D9-9D41-5520E83E21D5}" type="slidenum">
              <a:rPr lang="en-US" smtClean="0"/>
              <a:t>‹#›</a:t>
            </a:fld>
            <a:endParaRPr lang="en-US"/>
          </a:p>
        </p:txBody>
      </p:sp>
    </p:spTree>
    <p:extLst>
      <p:ext uri="{BB962C8B-B14F-4D97-AF65-F5344CB8AC3E}">
        <p14:creationId xmlns:p14="http://schemas.microsoft.com/office/powerpoint/2010/main" val="7919028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6D0E54C-7AD5-4A7E-A13D-475415D0D0DF}" type="datetimeFigureOut">
              <a:rPr lang="en-US" smtClean="0"/>
              <a:t>6/16/2022</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DFE022E-AD01-44D9-9D41-5520E83E21D5}"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131118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6D0E54C-7AD5-4A7E-A13D-475415D0D0DF}" type="datetimeFigureOut">
              <a:rPr lang="en-US" smtClean="0"/>
              <a:t>6/16/2022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DFE022E-AD01-44D9-9D41-5520E83E21D5}" type="slidenum">
              <a:rPr lang="en-US" smtClean="0"/>
              <a:t>‹#›</a:t>
            </a:fld>
            <a:endParaRPr lang="en-US"/>
          </a:p>
        </p:txBody>
      </p:sp>
    </p:spTree>
    <p:extLst>
      <p:ext uri="{BB962C8B-B14F-4D97-AF65-F5344CB8AC3E}">
        <p14:creationId xmlns:p14="http://schemas.microsoft.com/office/powerpoint/2010/main" val="41383876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D0E54C-7AD5-4A7E-A13D-475415D0D0DF}" type="datetimeFigureOut">
              <a:rPr lang="en-US" smtClean="0"/>
              <a:t>6/16/2022</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DFE022E-AD01-44D9-9D41-5520E83E21D5}" type="slidenum">
              <a:rPr lang="en-US" smtClean="0"/>
              <a:t>‹#›</a:t>
            </a:fld>
            <a:endParaRPr lang="en-US"/>
          </a:p>
        </p:txBody>
      </p:sp>
    </p:spTree>
    <p:extLst>
      <p:ext uri="{BB962C8B-B14F-4D97-AF65-F5344CB8AC3E}">
        <p14:creationId xmlns:p14="http://schemas.microsoft.com/office/powerpoint/2010/main" val="2131018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D0E54C-7AD5-4A7E-A13D-475415D0D0DF}" type="datetimeFigureOut">
              <a:rPr lang="en-US" smtClean="0"/>
              <a:t>6/16/2022</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DFE022E-AD01-44D9-9D41-5520E83E21D5}" type="slidenum">
              <a:rPr lang="en-US" smtClean="0"/>
              <a:t>‹#›</a:t>
            </a:fld>
            <a:endParaRPr lang="en-US"/>
          </a:p>
        </p:txBody>
      </p:sp>
    </p:spTree>
    <p:extLst>
      <p:ext uri="{BB962C8B-B14F-4D97-AF65-F5344CB8AC3E}">
        <p14:creationId xmlns:p14="http://schemas.microsoft.com/office/powerpoint/2010/main" val="2284499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D0E54C-7AD5-4A7E-A13D-475415D0D0DF}" type="datetimeFigureOut">
              <a:rPr lang="en-US" smtClean="0"/>
              <a:t>6/16/2022</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DFE022E-AD01-44D9-9D41-5520E83E21D5}" type="slidenum">
              <a:rPr lang="en-US" smtClean="0"/>
              <a:t>‹#›</a:t>
            </a:fld>
            <a:endParaRPr lang="en-US"/>
          </a:p>
        </p:txBody>
      </p:sp>
    </p:spTree>
    <p:extLst>
      <p:ext uri="{BB962C8B-B14F-4D97-AF65-F5344CB8AC3E}">
        <p14:creationId xmlns:p14="http://schemas.microsoft.com/office/powerpoint/2010/main" val="2047073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6D0E54C-7AD5-4A7E-A13D-475415D0D0DF}" type="datetimeFigureOut">
              <a:rPr lang="en-US" smtClean="0"/>
              <a:t>6/16/2022</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DFE022E-AD01-44D9-9D41-5520E83E21D5}" type="slidenum">
              <a:rPr lang="en-US" smtClean="0"/>
              <a:t>‹#›</a:t>
            </a:fld>
            <a:endParaRPr lang="en-US"/>
          </a:p>
        </p:txBody>
      </p:sp>
    </p:spTree>
    <p:extLst>
      <p:ext uri="{BB962C8B-B14F-4D97-AF65-F5344CB8AC3E}">
        <p14:creationId xmlns:p14="http://schemas.microsoft.com/office/powerpoint/2010/main" val="2691966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6D0E54C-7AD5-4A7E-A13D-475415D0D0DF}" type="datetimeFigureOut">
              <a:rPr lang="en-US" smtClean="0"/>
              <a:t>6/16/2022</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DFE022E-AD01-44D9-9D41-5520E83E21D5}" type="slidenum">
              <a:rPr lang="en-US" smtClean="0"/>
              <a:t>‹#›</a:t>
            </a:fld>
            <a:endParaRPr lang="en-US"/>
          </a:p>
        </p:txBody>
      </p:sp>
    </p:spTree>
    <p:extLst>
      <p:ext uri="{BB962C8B-B14F-4D97-AF65-F5344CB8AC3E}">
        <p14:creationId xmlns:p14="http://schemas.microsoft.com/office/powerpoint/2010/main" val="3933789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6D0E54C-7AD5-4A7E-A13D-475415D0D0DF}" type="datetimeFigureOut">
              <a:rPr lang="en-US" smtClean="0"/>
              <a:t>6/16/2022</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DFE022E-AD01-44D9-9D41-5520E83E21D5}" type="slidenum">
              <a:rPr lang="en-US" smtClean="0"/>
              <a:t>‹#›</a:t>
            </a:fld>
            <a:endParaRPr lang="en-US"/>
          </a:p>
        </p:txBody>
      </p:sp>
    </p:spTree>
    <p:extLst>
      <p:ext uri="{BB962C8B-B14F-4D97-AF65-F5344CB8AC3E}">
        <p14:creationId xmlns:p14="http://schemas.microsoft.com/office/powerpoint/2010/main" val="3428807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6D0E54C-7AD5-4A7E-A13D-475415D0D0DF}" type="datetimeFigureOut">
              <a:rPr lang="en-US" smtClean="0"/>
              <a:t>6/16/2022</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DFE022E-AD01-44D9-9D41-5520E83E21D5}" type="slidenum">
              <a:rPr lang="en-US" smtClean="0"/>
              <a:t>‹#›</a:t>
            </a:fld>
            <a:endParaRPr lang="en-US"/>
          </a:p>
        </p:txBody>
      </p:sp>
    </p:spTree>
    <p:extLst>
      <p:ext uri="{BB962C8B-B14F-4D97-AF65-F5344CB8AC3E}">
        <p14:creationId xmlns:p14="http://schemas.microsoft.com/office/powerpoint/2010/main" val="3906833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D0E54C-7AD5-4A7E-A13D-475415D0D0DF}" type="datetimeFigureOut">
              <a:rPr lang="en-US" smtClean="0"/>
              <a:t>6/16/2022</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DFE022E-AD01-44D9-9D41-5520E83E21D5}" type="slidenum">
              <a:rPr lang="en-US" smtClean="0"/>
              <a:t>‹#›</a:t>
            </a:fld>
            <a:endParaRPr lang="en-US"/>
          </a:p>
        </p:txBody>
      </p:sp>
    </p:spTree>
    <p:extLst>
      <p:ext uri="{BB962C8B-B14F-4D97-AF65-F5344CB8AC3E}">
        <p14:creationId xmlns:p14="http://schemas.microsoft.com/office/powerpoint/2010/main" val="2874280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6D0E54C-7AD5-4A7E-A13D-475415D0D0DF}" type="datetimeFigureOut">
              <a:rPr lang="en-US" smtClean="0"/>
              <a:t>6/16/2022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DFE022E-AD01-44D9-9D41-5520E83E21D5}" type="slidenum">
              <a:rPr lang="en-US" smtClean="0"/>
              <a:t>‹#›</a:t>
            </a:fld>
            <a:endParaRPr lang="en-US"/>
          </a:p>
        </p:txBody>
      </p:sp>
    </p:spTree>
    <p:extLst>
      <p:ext uri="{BB962C8B-B14F-4D97-AF65-F5344CB8AC3E}">
        <p14:creationId xmlns:p14="http://schemas.microsoft.com/office/powerpoint/2010/main" val="1421739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6D0E54C-7AD5-4A7E-A13D-475415D0D0DF}" type="datetimeFigureOut">
              <a:rPr lang="en-US" smtClean="0"/>
              <a:t>6/16/2022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DFE022E-AD01-44D9-9D41-5520E83E21D5}" type="slidenum">
              <a:rPr lang="en-US" smtClean="0"/>
              <a:t>‹#›</a:t>
            </a:fld>
            <a:endParaRPr lang="en-US"/>
          </a:p>
        </p:txBody>
      </p:sp>
    </p:spTree>
    <p:extLst>
      <p:ext uri="{BB962C8B-B14F-4D97-AF65-F5344CB8AC3E}">
        <p14:creationId xmlns:p14="http://schemas.microsoft.com/office/powerpoint/2010/main" val="22334192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6D0E54C-7AD5-4A7E-A13D-475415D0D0DF}" type="datetimeFigureOut">
              <a:rPr lang="en-US" smtClean="0"/>
              <a:t>6/16/2022</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DFE022E-AD01-44D9-9D41-5520E83E21D5}" type="slidenum">
              <a:rPr lang="en-US" smtClean="0"/>
              <a:t>‹#›</a:t>
            </a:fld>
            <a:endParaRPr lang="en-US"/>
          </a:p>
        </p:txBody>
      </p:sp>
    </p:spTree>
    <p:extLst>
      <p:ext uri="{BB962C8B-B14F-4D97-AF65-F5344CB8AC3E}">
        <p14:creationId xmlns:p14="http://schemas.microsoft.com/office/powerpoint/2010/main" val="30141964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479F1-E538-448E-BD5F-2481F3F742C7}"/>
              </a:ext>
            </a:extLst>
          </p:cNvPr>
          <p:cNvSpPr>
            <a:spLocks noGrp="1"/>
          </p:cNvSpPr>
          <p:nvPr>
            <p:ph type="ctrTitle"/>
          </p:nvPr>
        </p:nvSpPr>
        <p:spPr>
          <a:xfrm>
            <a:off x="1053726" y="382847"/>
            <a:ext cx="9840435" cy="4033830"/>
          </a:xfrm>
        </p:spPr>
        <p:txBody>
          <a:bodyPr>
            <a:normAutofit fontScale="90000"/>
          </a:bodyPr>
          <a:lstStyle/>
          <a:p>
            <a:pPr algn="ct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r>
              <a:rPr lang="en-US" sz="2800" b="1" dirty="0">
                <a:solidFill>
                  <a:srgbClr val="0070C0"/>
                </a:solidFill>
                <a:latin typeface="Arial" panose="020B0604020202020204" pitchFamily="34" charset="0"/>
                <a:cs typeface="Arial" panose="020B0604020202020204" pitchFamily="34" charset="0"/>
              </a:rPr>
              <a:t> </a:t>
            </a: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r>
              <a:rPr lang="en-US" sz="3600" b="1" dirty="0">
                <a:solidFill>
                  <a:srgbClr val="0070C0"/>
                </a:solidFill>
                <a:latin typeface="Arial" panose="020B0604020202020204" pitchFamily="34" charset="0"/>
                <a:cs typeface="Arial" panose="020B0604020202020204" pitchFamily="34" charset="0"/>
              </a:rPr>
              <a:t>TẬP HUẤN CHUYỂN GIAO</a:t>
            </a:r>
            <a:br>
              <a:rPr lang="en-US" sz="3100" b="1" dirty="0">
                <a:solidFill>
                  <a:srgbClr val="0070C0"/>
                </a:solidFill>
                <a:latin typeface="Arial" panose="020B0604020202020204" pitchFamily="34" charset="0"/>
                <a:cs typeface="Arial" panose="020B0604020202020204" pitchFamily="34" charset="0"/>
              </a:rPr>
            </a:br>
            <a:br>
              <a:rPr lang="en-US" sz="3100" b="1" dirty="0">
                <a:solidFill>
                  <a:srgbClr val="0070C0"/>
                </a:solidFill>
                <a:latin typeface="Arial" panose="020B0604020202020204" pitchFamily="34" charset="0"/>
                <a:cs typeface="Arial" panose="020B0604020202020204" pitchFamily="34" charset="0"/>
              </a:rPr>
            </a:br>
            <a:br>
              <a:rPr lang="en-US"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br>
            <a:br>
              <a:rPr lang="en-US"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br>
            <a:br>
              <a:rPr lang="en-US"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br>
            <a:r>
              <a:rPr lang="en-US" sz="3100" b="1" dirty="0" err="1">
                <a:solidFill>
                  <a:srgbClr val="0070C0"/>
                </a:solidFill>
                <a:latin typeface="Arial" panose="020B0604020202020204" pitchFamily="34" charset="0"/>
                <a:cs typeface="Arial" panose="020B0604020202020204" pitchFamily="34" charset="0"/>
              </a:rPr>
              <a:t>chương</a:t>
            </a:r>
            <a:r>
              <a:rPr lang="en-US" sz="3100" b="1" dirty="0">
                <a:solidFill>
                  <a:srgbClr val="0070C0"/>
                </a:solidFill>
                <a:latin typeface="Arial" panose="020B0604020202020204" pitchFamily="34" charset="0"/>
                <a:cs typeface="Arial" panose="020B0604020202020204" pitchFamily="34" charset="0"/>
              </a:rPr>
              <a:t> </a:t>
            </a:r>
            <a:r>
              <a:rPr lang="en-US" sz="3100" b="1" dirty="0" err="1">
                <a:solidFill>
                  <a:srgbClr val="0070C0"/>
                </a:solidFill>
                <a:latin typeface="Arial" panose="020B0604020202020204" pitchFamily="34" charset="0"/>
                <a:cs typeface="Arial" panose="020B0604020202020204" pitchFamily="34" charset="0"/>
              </a:rPr>
              <a:t>trình</a:t>
            </a:r>
            <a:r>
              <a:rPr lang="en-US" sz="3100" b="1" dirty="0">
                <a:solidFill>
                  <a:srgbClr val="0070C0"/>
                </a:solidFill>
                <a:latin typeface="Arial" panose="020B0604020202020204" pitchFamily="34" charset="0"/>
                <a:cs typeface="Arial" panose="020B0604020202020204" pitchFamily="34" charset="0"/>
              </a:rPr>
              <a:t> “ </a:t>
            </a:r>
            <a:r>
              <a:rPr lang="en-US" sz="3100" b="1" dirty="0" err="1">
                <a:solidFill>
                  <a:srgbClr val="0070C0"/>
                </a:solidFill>
                <a:latin typeface="Arial" panose="020B0604020202020204" pitchFamily="34" charset="0"/>
                <a:cs typeface="Arial" panose="020B0604020202020204" pitchFamily="34" charset="0"/>
              </a:rPr>
              <a:t>Bồi</a:t>
            </a:r>
            <a:r>
              <a:rPr lang="en-US" sz="3100" b="1" dirty="0">
                <a:solidFill>
                  <a:srgbClr val="0070C0"/>
                </a:solidFill>
                <a:latin typeface="Arial" panose="020B0604020202020204" pitchFamily="34" charset="0"/>
                <a:cs typeface="Arial" panose="020B0604020202020204" pitchFamily="34" charset="0"/>
              </a:rPr>
              <a:t> </a:t>
            </a:r>
            <a:r>
              <a:rPr lang="en-US" sz="3100" b="1" dirty="0" err="1">
                <a:solidFill>
                  <a:srgbClr val="0070C0"/>
                </a:solidFill>
                <a:latin typeface="Arial" panose="020B0604020202020204" pitchFamily="34" charset="0"/>
                <a:cs typeface="Arial" panose="020B0604020202020204" pitchFamily="34" charset="0"/>
              </a:rPr>
              <a:t>dưỡng</a:t>
            </a:r>
            <a:r>
              <a:rPr lang="en-US" sz="3100" b="1" dirty="0">
                <a:solidFill>
                  <a:srgbClr val="0070C0"/>
                </a:solidFill>
                <a:latin typeface="Arial" panose="020B0604020202020204" pitchFamily="34" charset="0"/>
                <a:cs typeface="Arial" panose="020B0604020202020204" pitchFamily="34" charset="0"/>
              </a:rPr>
              <a:t> </a:t>
            </a:r>
            <a:r>
              <a:rPr lang="en-US" sz="3100" b="1" dirty="0" err="1">
                <a:solidFill>
                  <a:srgbClr val="0070C0"/>
                </a:solidFill>
                <a:latin typeface="Arial" panose="020B0604020202020204" pitchFamily="34" charset="0"/>
                <a:cs typeface="Arial" panose="020B0604020202020204" pitchFamily="34" charset="0"/>
              </a:rPr>
              <a:t>kĩ</a:t>
            </a:r>
            <a:r>
              <a:rPr lang="en-US" sz="3100" b="1" dirty="0">
                <a:solidFill>
                  <a:srgbClr val="0070C0"/>
                </a:solidFill>
                <a:latin typeface="Arial" panose="020B0604020202020204" pitchFamily="34" charset="0"/>
                <a:cs typeface="Arial" panose="020B0604020202020204" pitchFamily="34" charset="0"/>
              </a:rPr>
              <a:t> </a:t>
            </a:r>
            <a:r>
              <a:rPr lang="en-US" sz="3100" b="1" dirty="0" err="1">
                <a:solidFill>
                  <a:srgbClr val="0070C0"/>
                </a:solidFill>
                <a:latin typeface="Arial" panose="020B0604020202020204" pitchFamily="34" charset="0"/>
                <a:cs typeface="Arial" panose="020B0604020202020204" pitchFamily="34" charset="0"/>
              </a:rPr>
              <a:t>năng</a:t>
            </a:r>
            <a:r>
              <a:rPr lang="en-US" sz="3100" b="1" dirty="0">
                <a:solidFill>
                  <a:srgbClr val="0070C0"/>
                </a:solidFill>
                <a:latin typeface="Arial" panose="020B0604020202020204" pitchFamily="34" charset="0"/>
                <a:cs typeface="Arial" panose="020B0604020202020204" pitchFamily="34" charset="0"/>
              </a:rPr>
              <a:t> </a:t>
            </a:r>
            <a:r>
              <a:rPr lang="en-US" sz="3100" b="1" dirty="0" err="1">
                <a:solidFill>
                  <a:srgbClr val="0070C0"/>
                </a:solidFill>
                <a:latin typeface="Arial" panose="020B0604020202020204" pitchFamily="34" charset="0"/>
                <a:cs typeface="Arial" panose="020B0604020202020204" pitchFamily="34" charset="0"/>
              </a:rPr>
              <a:t>quản</a:t>
            </a:r>
            <a:r>
              <a:rPr lang="en-US" sz="3100" b="1" dirty="0">
                <a:solidFill>
                  <a:srgbClr val="0070C0"/>
                </a:solidFill>
                <a:latin typeface="Arial" panose="020B0604020202020204" pitchFamily="34" charset="0"/>
                <a:cs typeface="Arial" panose="020B0604020202020204" pitchFamily="34" charset="0"/>
              </a:rPr>
              <a:t> </a:t>
            </a:r>
            <a:r>
              <a:rPr lang="en-US" sz="3100" b="1" dirty="0" err="1">
                <a:solidFill>
                  <a:srgbClr val="0070C0"/>
                </a:solidFill>
                <a:latin typeface="Arial" panose="020B0604020202020204" pitchFamily="34" charset="0"/>
                <a:cs typeface="Arial" panose="020B0604020202020204" pitchFamily="34" charset="0"/>
              </a:rPr>
              <a:t>lí</a:t>
            </a:r>
            <a:r>
              <a:rPr lang="en-US" sz="3100" b="1" dirty="0">
                <a:solidFill>
                  <a:srgbClr val="0070C0"/>
                </a:solidFill>
                <a:latin typeface="Arial" panose="020B0604020202020204" pitchFamily="34" charset="0"/>
                <a:cs typeface="Arial" panose="020B0604020202020204" pitchFamily="34" charset="0"/>
              </a:rPr>
              <a:t> </a:t>
            </a:r>
            <a:r>
              <a:rPr lang="en-US" sz="3100" b="1" dirty="0" err="1">
                <a:solidFill>
                  <a:srgbClr val="0070C0"/>
                </a:solidFill>
                <a:latin typeface="Arial" panose="020B0604020202020204" pitchFamily="34" charset="0"/>
                <a:cs typeface="Arial" panose="020B0604020202020204" pitchFamily="34" charset="0"/>
              </a:rPr>
              <a:t>cho</a:t>
            </a:r>
            <a:r>
              <a:rPr lang="en-US" sz="3100" b="1" dirty="0">
                <a:solidFill>
                  <a:srgbClr val="0070C0"/>
                </a:solidFill>
                <a:latin typeface="Arial" panose="020B0604020202020204" pitchFamily="34" charset="0"/>
                <a:cs typeface="Arial" panose="020B0604020202020204" pitchFamily="34" charset="0"/>
              </a:rPr>
              <a:t> </a:t>
            </a:r>
            <a:br>
              <a:rPr lang="en-US" sz="3100" b="1" dirty="0">
                <a:solidFill>
                  <a:srgbClr val="0070C0"/>
                </a:solidFill>
                <a:latin typeface="Arial" panose="020B0604020202020204" pitchFamily="34" charset="0"/>
                <a:cs typeface="Arial" panose="020B0604020202020204" pitchFamily="34" charset="0"/>
              </a:rPr>
            </a:br>
            <a:r>
              <a:rPr lang="en-US" sz="3100" b="1" dirty="0" err="1">
                <a:solidFill>
                  <a:srgbClr val="0070C0"/>
                </a:solidFill>
                <a:latin typeface="Arial" panose="020B0604020202020204" pitchFamily="34" charset="0"/>
                <a:cs typeface="Arial" panose="020B0604020202020204" pitchFamily="34" charset="0"/>
              </a:rPr>
              <a:t>nhân</a:t>
            </a:r>
            <a:r>
              <a:rPr lang="en-US" sz="3100" b="1" dirty="0">
                <a:solidFill>
                  <a:srgbClr val="0070C0"/>
                </a:solidFill>
                <a:latin typeface="Arial" panose="020B0604020202020204" pitchFamily="34" charset="0"/>
                <a:cs typeface="Arial" panose="020B0604020202020204" pitchFamily="34" charset="0"/>
              </a:rPr>
              <a:t> </a:t>
            </a:r>
            <a:r>
              <a:rPr lang="en-US" sz="3100" b="1" dirty="0" err="1">
                <a:solidFill>
                  <a:srgbClr val="0070C0"/>
                </a:solidFill>
                <a:latin typeface="Arial" panose="020B0604020202020204" pitchFamily="34" charset="0"/>
                <a:cs typeface="Arial" panose="020B0604020202020204" pitchFamily="34" charset="0"/>
              </a:rPr>
              <a:t>viên</a:t>
            </a:r>
            <a:r>
              <a:rPr lang="en-US" sz="3100" b="1" dirty="0">
                <a:solidFill>
                  <a:srgbClr val="0070C0"/>
                </a:solidFill>
                <a:latin typeface="Arial" panose="020B0604020202020204" pitchFamily="34" charset="0"/>
                <a:cs typeface="Arial" panose="020B0604020202020204" pitchFamily="34" charset="0"/>
              </a:rPr>
              <a:t> </a:t>
            </a:r>
            <a:r>
              <a:rPr lang="en-US" sz="3100" b="1" dirty="0" err="1">
                <a:solidFill>
                  <a:srgbClr val="0070C0"/>
                </a:solidFill>
                <a:latin typeface="Arial" panose="020B0604020202020204" pitchFamily="34" charset="0"/>
                <a:cs typeface="Arial" panose="020B0604020202020204" pitchFamily="34" charset="0"/>
              </a:rPr>
              <a:t>đào</a:t>
            </a:r>
            <a:r>
              <a:rPr lang="en-US" sz="3100" b="1" dirty="0">
                <a:solidFill>
                  <a:srgbClr val="0070C0"/>
                </a:solidFill>
                <a:latin typeface="Arial" panose="020B0604020202020204" pitchFamily="34" charset="0"/>
                <a:cs typeface="Arial" panose="020B0604020202020204" pitchFamily="34" charset="0"/>
              </a:rPr>
              <a:t> </a:t>
            </a:r>
            <a:r>
              <a:rPr lang="en-US" sz="3100" b="1" dirty="0" err="1">
                <a:solidFill>
                  <a:srgbClr val="0070C0"/>
                </a:solidFill>
                <a:latin typeface="Arial" panose="020B0604020202020204" pitchFamily="34" charset="0"/>
                <a:cs typeface="Arial" panose="020B0604020202020204" pitchFamily="34" charset="0"/>
              </a:rPr>
              <a:t>tạo</a:t>
            </a:r>
            <a:r>
              <a:rPr lang="en-US" sz="3100" b="1" dirty="0">
                <a:solidFill>
                  <a:srgbClr val="0070C0"/>
                </a:solidFill>
                <a:latin typeface="Arial" panose="020B0604020202020204" pitchFamily="34" charset="0"/>
                <a:cs typeface="Arial" panose="020B0604020202020204" pitchFamily="34" charset="0"/>
              </a:rPr>
              <a:t> </a:t>
            </a:r>
            <a:r>
              <a:rPr lang="en-US" sz="3100" b="1" dirty="0" err="1">
                <a:solidFill>
                  <a:srgbClr val="0070C0"/>
                </a:solidFill>
                <a:latin typeface="Arial" panose="020B0604020202020204" pitchFamily="34" charset="0"/>
                <a:cs typeface="Arial" panose="020B0604020202020204" pitchFamily="34" charset="0"/>
              </a:rPr>
              <a:t>tại</a:t>
            </a:r>
            <a:r>
              <a:rPr lang="en-US" sz="3100" b="1" dirty="0">
                <a:solidFill>
                  <a:srgbClr val="0070C0"/>
                </a:solidFill>
                <a:latin typeface="Arial" panose="020B0604020202020204" pitchFamily="34" charset="0"/>
                <a:cs typeface="Arial" panose="020B0604020202020204" pitchFamily="34" charset="0"/>
              </a:rPr>
              <a:t> </a:t>
            </a:r>
            <a:r>
              <a:rPr lang="en-US" sz="3100" b="1" dirty="0" err="1">
                <a:solidFill>
                  <a:srgbClr val="0070C0"/>
                </a:solidFill>
                <a:latin typeface="Arial" panose="020B0604020202020204" pitchFamily="34" charset="0"/>
                <a:cs typeface="Arial" panose="020B0604020202020204" pitchFamily="34" charset="0"/>
              </a:rPr>
              <a:t>doanh</a:t>
            </a:r>
            <a:r>
              <a:rPr lang="en-US" sz="3100" b="1" dirty="0">
                <a:solidFill>
                  <a:srgbClr val="0070C0"/>
                </a:solidFill>
                <a:latin typeface="Arial" panose="020B0604020202020204" pitchFamily="34" charset="0"/>
                <a:cs typeface="Arial" panose="020B0604020202020204" pitchFamily="34" charset="0"/>
              </a:rPr>
              <a:t> nghiệp”</a:t>
            </a:r>
            <a:br>
              <a:rPr lang="en-US" sz="3100" b="1" dirty="0">
                <a:solidFill>
                  <a:srgbClr val="0070C0"/>
                </a:solidFill>
                <a:latin typeface="Arial" panose="020B0604020202020204" pitchFamily="34" charset="0"/>
                <a:cs typeface="Arial" panose="020B0604020202020204" pitchFamily="34" charset="0"/>
              </a:rPr>
            </a:br>
            <a:br>
              <a:rPr lang="en-US" sz="3100" dirty="0">
                <a:solidFill>
                  <a:srgbClr val="0070C0"/>
                </a:solidFill>
                <a:latin typeface="Arial" panose="020B0604020202020204" pitchFamily="34" charset="0"/>
                <a:cs typeface="Arial" panose="020B0604020202020204" pitchFamily="34" charset="0"/>
              </a:rPr>
            </a:br>
            <a:endParaRPr lang="en-US" sz="2800" b="1" dirty="0">
              <a:solidFill>
                <a:srgbClr val="0070C0"/>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75FAAA12-36E8-4046-B33D-652BD36D7A7A}"/>
              </a:ext>
            </a:extLst>
          </p:cNvPr>
          <p:cNvSpPr>
            <a:spLocks noGrp="1"/>
          </p:cNvSpPr>
          <p:nvPr>
            <p:ph type="subTitle" idx="1"/>
          </p:nvPr>
        </p:nvSpPr>
        <p:spPr>
          <a:xfrm>
            <a:off x="2286827" y="4848837"/>
            <a:ext cx="7374235" cy="939567"/>
          </a:xfrm>
        </p:spPr>
        <p:txBody>
          <a:bodyPr>
            <a:noAutofit/>
          </a:bodyPr>
          <a:lstStyle/>
          <a:p>
            <a:pPr algn="ctr"/>
            <a:endParaRPr lang="en-US" sz="1600" b="1" dirty="0">
              <a:latin typeface="Arial" panose="020B0604020202020204" pitchFamily="34" charset="0"/>
              <a:cs typeface="Arial" panose="020B0604020202020204" pitchFamily="34" charset="0"/>
            </a:endParaRPr>
          </a:p>
          <a:p>
            <a:pPr algn="ctr"/>
            <a:r>
              <a:rPr lang="en-US" sz="1600" b="1" dirty="0" err="1">
                <a:latin typeface="Arial" panose="020B0604020202020204" pitchFamily="34" charset="0"/>
                <a:cs typeface="Arial" panose="020B0604020202020204" pitchFamily="34" charset="0"/>
              </a:rPr>
              <a:t>Hà</a:t>
            </a:r>
            <a:r>
              <a:rPr lang="en-US" sz="1600" b="1" dirty="0">
                <a:latin typeface="Arial" panose="020B0604020202020204" pitchFamily="34" charset="0"/>
                <a:cs typeface="Arial" panose="020B0604020202020204" pitchFamily="34" charset="0"/>
              </a:rPr>
              <a:t> </a:t>
            </a:r>
            <a:r>
              <a:rPr lang="en-US" sz="1600" b="1" dirty="0" err="1">
                <a:latin typeface="Arial" panose="020B0604020202020204" pitchFamily="34" charset="0"/>
                <a:cs typeface="Arial" panose="020B0604020202020204" pitchFamily="34" charset="0"/>
              </a:rPr>
              <a:t>Nội</a:t>
            </a:r>
            <a:r>
              <a:rPr lang="en-US" sz="1600" b="1" dirty="0">
                <a:latin typeface="Arial" panose="020B0604020202020204" pitchFamily="34" charset="0"/>
                <a:cs typeface="Arial" panose="020B0604020202020204" pitchFamily="34" charset="0"/>
              </a:rPr>
              <a:t>,  22/06 -  24/06/2022</a:t>
            </a:r>
          </a:p>
          <a:p>
            <a:pPr algn="ctr"/>
            <a:r>
              <a:rPr lang="en-US" sz="1600" b="1" dirty="0">
                <a:solidFill>
                  <a:srgbClr val="0070C0"/>
                </a:solidFill>
                <a:latin typeface="Arial" panose="020B0604020202020204" pitchFamily="34" charset="0"/>
                <a:cs typeface="Arial" panose="020B0604020202020204" pitchFamily="34" charset="0"/>
              </a:rPr>
              <a:t>PGS.TS. </a:t>
            </a:r>
            <a:r>
              <a:rPr lang="en-US" sz="1600" b="1" dirty="0" err="1">
                <a:solidFill>
                  <a:srgbClr val="0070C0"/>
                </a:solidFill>
                <a:latin typeface="Arial" panose="020B0604020202020204" pitchFamily="34" charset="0"/>
                <a:cs typeface="Arial" panose="020B0604020202020204" pitchFamily="34" charset="0"/>
              </a:rPr>
              <a:t>Bùi</a:t>
            </a:r>
            <a:r>
              <a:rPr lang="en-US" sz="1600" b="1" dirty="0">
                <a:solidFill>
                  <a:srgbClr val="0070C0"/>
                </a:solidFill>
                <a:latin typeface="Arial" panose="020B0604020202020204" pitchFamily="34" charset="0"/>
                <a:cs typeface="Arial" panose="020B0604020202020204" pitchFamily="34" charset="0"/>
              </a:rPr>
              <a:t> </a:t>
            </a:r>
            <a:r>
              <a:rPr lang="en-US" sz="1600" b="1" dirty="0" err="1">
                <a:solidFill>
                  <a:srgbClr val="0070C0"/>
                </a:solidFill>
                <a:latin typeface="Arial" panose="020B0604020202020204" pitchFamily="34" charset="0"/>
                <a:cs typeface="Arial" panose="020B0604020202020204" pitchFamily="34" charset="0"/>
              </a:rPr>
              <a:t>Thế</a:t>
            </a:r>
            <a:r>
              <a:rPr lang="en-US" sz="1600" b="1" dirty="0">
                <a:solidFill>
                  <a:srgbClr val="0070C0"/>
                </a:solidFill>
                <a:latin typeface="Arial" panose="020B0604020202020204" pitchFamily="34" charset="0"/>
                <a:cs typeface="Arial" panose="020B0604020202020204" pitchFamily="34" charset="0"/>
              </a:rPr>
              <a:t> Dũng – </a:t>
            </a:r>
            <a:r>
              <a:rPr lang="en-US" sz="1600" b="1" dirty="0" err="1">
                <a:solidFill>
                  <a:srgbClr val="0070C0"/>
                </a:solidFill>
                <a:latin typeface="Arial" panose="020B0604020202020204" pitchFamily="34" charset="0"/>
                <a:cs typeface="Arial" panose="020B0604020202020204" pitchFamily="34" charset="0"/>
              </a:rPr>
              <a:t>ThS</a:t>
            </a:r>
            <a:r>
              <a:rPr lang="en-US" sz="1600" b="1" dirty="0">
                <a:solidFill>
                  <a:srgbClr val="0070C0"/>
                </a:solidFill>
                <a:latin typeface="Arial" panose="020B0604020202020204" pitchFamily="34" charset="0"/>
                <a:cs typeface="Arial" panose="020B0604020202020204" pitchFamily="34" charset="0"/>
              </a:rPr>
              <a:t>. Trần Thị Kim Anh</a:t>
            </a:r>
          </a:p>
          <a:p>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904512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10</a:t>
            </a:fld>
            <a:endParaRPr lang="en-US" dirty="0"/>
          </a:p>
        </p:txBody>
      </p:sp>
      <p:sp>
        <p:nvSpPr>
          <p:cNvPr id="5" name="Rectangle 4"/>
          <p:cNvSpPr/>
          <p:nvPr/>
        </p:nvSpPr>
        <p:spPr>
          <a:xfrm>
            <a:off x="1888620" y="180631"/>
            <a:ext cx="9771567" cy="6524863"/>
          </a:xfrm>
          <a:prstGeom prst="rect">
            <a:avLst/>
          </a:prstGeom>
        </p:spPr>
        <p:txBody>
          <a:bodyPr wrap="square">
            <a:spAutoFit/>
          </a:bodyPr>
          <a:lstStyle/>
          <a:p>
            <a:pPr algn="just">
              <a:spcAft>
                <a:spcPts val="600"/>
              </a:spcAft>
            </a:pPr>
            <a:r>
              <a:rPr lang="en-US" sz="2200" b="1" dirty="0">
                <a:solidFill>
                  <a:srgbClr val="0070C0"/>
                </a:solidFill>
                <a:latin typeface="Times New Roman" pitchFamily="18" charset="0"/>
                <a:cs typeface="Times New Roman" pitchFamily="18" charset="0"/>
              </a:rPr>
              <a:t>                                                                                                                                               </a:t>
            </a:r>
            <a:r>
              <a:rPr lang="en-US" sz="2400" b="1" dirty="0">
                <a:solidFill>
                  <a:srgbClr val="0070C0"/>
                </a:solidFill>
                <a:latin typeface="Arial" panose="020B0604020202020204" pitchFamily="34" charset="0"/>
                <a:cs typeface="Arial" panose="020B0604020202020204" pitchFamily="34" charset="0"/>
              </a:rPr>
              <a:t>Phương </a:t>
            </a:r>
            <a:r>
              <a:rPr lang="en-US" sz="2400" b="1" dirty="0" err="1">
                <a:solidFill>
                  <a:srgbClr val="0070C0"/>
                </a:solidFill>
                <a:latin typeface="Arial" panose="020B0604020202020204" pitchFamily="34" charset="0"/>
                <a:cs typeface="Arial" panose="020B0604020202020204" pitchFamily="34" charset="0"/>
              </a:rPr>
              <a:t>pháp</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dạy</a:t>
            </a:r>
            <a:r>
              <a:rPr lang="en-US" sz="2400" b="1" dirty="0">
                <a:solidFill>
                  <a:srgbClr val="0070C0"/>
                </a:solidFill>
                <a:latin typeface="Arial" panose="020B0604020202020204" pitchFamily="34" charset="0"/>
                <a:cs typeface="Arial" panose="020B0604020202020204" pitchFamily="34" charset="0"/>
              </a:rPr>
              <a:t> học </a:t>
            </a:r>
            <a:r>
              <a:rPr lang="en-US" sz="2400" b="1" dirty="0" err="1">
                <a:solidFill>
                  <a:srgbClr val="0070C0"/>
                </a:solidFill>
                <a:latin typeface="Arial" panose="020B0604020202020204" pitchFamily="34" charset="0"/>
                <a:cs typeface="Arial" panose="020B0604020202020204" pitchFamily="34" charset="0"/>
              </a:rPr>
              <a:t>và</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hình</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thức</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tổ</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chức</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dạy</a:t>
            </a:r>
            <a:r>
              <a:rPr lang="en-US" sz="2400" b="1" dirty="0">
                <a:solidFill>
                  <a:srgbClr val="0070C0"/>
                </a:solidFill>
                <a:latin typeface="Arial" panose="020B0604020202020204" pitchFamily="34" charset="0"/>
                <a:cs typeface="Arial" panose="020B0604020202020204" pitchFamily="34" charset="0"/>
              </a:rPr>
              <a:t> học </a:t>
            </a:r>
          </a:p>
          <a:p>
            <a:pPr algn="just">
              <a:spcAft>
                <a:spcPts val="600"/>
              </a:spcAft>
            </a:pPr>
            <a:endParaRPr lang="en-US" sz="2200" b="1" dirty="0">
              <a:solidFill>
                <a:srgbClr val="0070C0"/>
              </a:solidFill>
              <a:latin typeface="Arial" panose="020B0604020202020204" pitchFamily="34" charset="0"/>
              <a:cs typeface="Arial" panose="020B0604020202020204" pitchFamily="34" charset="0"/>
            </a:endParaRPr>
          </a:p>
          <a:p>
            <a:pPr algn="just">
              <a:spcAft>
                <a:spcPts val="600"/>
              </a:spcAft>
            </a:pPr>
            <a:r>
              <a:rPr lang="en-US" sz="2200" b="1" dirty="0">
                <a:latin typeface="Arial" panose="020B0604020202020204" pitchFamily="34" charset="0"/>
                <a:cs typeface="Arial" panose="020B0604020202020204" pitchFamily="34" charset="0"/>
              </a:rPr>
              <a:t>Phương </a:t>
            </a:r>
            <a:r>
              <a:rPr lang="en-US" sz="2200" b="1" dirty="0" err="1">
                <a:latin typeface="Arial" panose="020B0604020202020204" pitchFamily="34" charset="0"/>
                <a:cs typeface="Arial" panose="020B0604020202020204" pitchFamily="34" charset="0"/>
              </a:rPr>
              <a:t>pháp</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dạy</a:t>
            </a:r>
            <a:r>
              <a:rPr lang="en-US" sz="2200" b="1" dirty="0">
                <a:latin typeface="Arial" panose="020B0604020202020204" pitchFamily="34" charset="0"/>
                <a:cs typeface="Arial" panose="020B0604020202020204" pitchFamily="34" charset="0"/>
              </a:rPr>
              <a:t> học: </a:t>
            </a:r>
          </a:p>
          <a:p>
            <a:pPr>
              <a:spcAft>
                <a:spcPts val="600"/>
              </a:spcAft>
            </a:pPr>
            <a:r>
              <a:rPr lang="en-US" sz="2200" dirty="0" err="1">
                <a:latin typeface="Arial" panose="020B0604020202020204" pitchFamily="34" charset="0"/>
                <a:cs typeface="Arial" panose="020B0604020202020204" pitchFamily="34" charset="0"/>
              </a:rPr>
              <a:t>Áp</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dụng</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các</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phương</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pháp</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của</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dạy</a:t>
            </a:r>
            <a:r>
              <a:rPr lang="en-US" sz="2200" dirty="0">
                <a:latin typeface="Arial" panose="020B0604020202020204" pitchFamily="34" charset="0"/>
                <a:cs typeface="Arial" panose="020B0604020202020204" pitchFamily="34" charset="0"/>
              </a:rPr>
              <a:t> học định </a:t>
            </a:r>
            <a:r>
              <a:rPr lang="en-US" sz="2200" dirty="0" err="1">
                <a:latin typeface="Arial" panose="020B0604020202020204" pitchFamily="34" charset="0"/>
                <a:cs typeface="Arial" panose="020B0604020202020204" pitchFamily="34" charset="0"/>
              </a:rPr>
              <a:t>hướng</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hành</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động</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nhằm</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giúp</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người</a:t>
            </a:r>
            <a:r>
              <a:rPr lang="en-US" sz="2200" dirty="0">
                <a:latin typeface="Arial" panose="020B0604020202020204" pitchFamily="34" charset="0"/>
                <a:cs typeface="Arial" panose="020B0604020202020204" pitchFamily="34" charset="0"/>
              </a:rPr>
              <a:t> học </a:t>
            </a:r>
            <a:r>
              <a:rPr lang="en-US" sz="2200" dirty="0" err="1">
                <a:latin typeface="Arial" panose="020B0604020202020204" pitchFamily="34" charset="0"/>
                <a:cs typeface="Arial" panose="020B0604020202020204" pitchFamily="34" charset="0"/>
              </a:rPr>
              <a:t>hình</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thành</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năng</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lực</a:t>
            </a:r>
            <a:r>
              <a:rPr lang="en-US" sz="2200" dirty="0">
                <a:latin typeface="Arial" panose="020B0604020202020204" pitchFamily="34" charset="0"/>
                <a:cs typeface="Arial" panose="020B0604020202020204" pitchFamily="34" charset="0"/>
              </a:rPr>
              <a:t> thực </a:t>
            </a:r>
            <a:r>
              <a:rPr lang="en-US" sz="2200" dirty="0" err="1">
                <a:latin typeface="Arial" panose="020B0604020202020204" pitchFamily="34" charset="0"/>
                <a:cs typeface="Arial" panose="020B0604020202020204" pitchFamily="34" charset="0"/>
              </a:rPr>
              <a:t>hiện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trọn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vẹn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công</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việc</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một</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cách</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tự</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chủ</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và</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có</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trách</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nhiệm</a:t>
            </a:r>
            <a:r>
              <a:rPr lang="en-US" sz="2200" dirty="0">
                <a:latin typeface="Arial" panose="020B0604020202020204" pitchFamily="34" charset="0"/>
                <a:cs typeface="Arial" panose="020B0604020202020204" pitchFamily="34" charset="0"/>
              </a:rPr>
              <a:t>.</a:t>
            </a:r>
          </a:p>
          <a:p>
            <a:pPr algn="just"/>
            <a:endParaRPr lang="en-US" sz="2200" b="1" dirty="0">
              <a:latin typeface="Arial" panose="020B0604020202020204" pitchFamily="34" charset="0"/>
              <a:cs typeface="Arial" panose="020B0604020202020204" pitchFamily="34" charset="0"/>
            </a:endParaRPr>
          </a:p>
          <a:p>
            <a:pPr algn="just"/>
            <a:r>
              <a:rPr lang="en-US" sz="2200" b="1" dirty="0" err="1">
                <a:latin typeface="Arial" panose="020B0604020202020204" pitchFamily="34" charset="0"/>
                <a:cs typeface="Arial" panose="020B0604020202020204" pitchFamily="34" charset="0"/>
              </a:rPr>
              <a:t>Hình</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thức</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tổ</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chức</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dạy</a:t>
            </a:r>
            <a:r>
              <a:rPr lang="en-US" sz="2200" b="1" dirty="0">
                <a:latin typeface="Arial" panose="020B0604020202020204" pitchFamily="34" charset="0"/>
                <a:cs typeface="Arial" panose="020B0604020202020204" pitchFamily="34" charset="0"/>
              </a:rPr>
              <a:t> học:</a:t>
            </a:r>
          </a:p>
          <a:p>
            <a:pPr algn="just"/>
            <a:r>
              <a:rPr lang="en-US" sz="2200" dirty="0">
                <a:latin typeface="Arial" panose="020B0604020202020204" pitchFamily="34" charset="0"/>
                <a:cs typeface="Arial" panose="020B0604020202020204" pitchFamily="34" charset="0"/>
              </a:rPr>
              <a:t>   </a:t>
            </a:r>
          </a:p>
          <a:p>
            <a:pPr marL="342900" indent="-342900" algn="just">
              <a:buFont typeface="Arial" panose="020B0604020202020204" pitchFamily="34" charset="0"/>
              <a:buChar char="•"/>
            </a:pPr>
            <a:r>
              <a:rPr lang="en-US" sz="2200" dirty="0" err="1">
                <a:latin typeface="Arial" panose="020B0604020202020204" pitchFamily="34" charset="0"/>
                <a:cs typeface="Arial" panose="020B0604020202020204" pitchFamily="34" charset="0"/>
              </a:rPr>
              <a:t>Khóa</a:t>
            </a:r>
            <a:r>
              <a:rPr lang="en-US" sz="2200" dirty="0">
                <a:latin typeface="Arial" panose="020B0604020202020204" pitchFamily="34" charset="0"/>
                <a:cs typeface="Arial" panose="020B0604020202020204" pitchFamily="34" charset="0"/>
              </a:rPr>
              <a:t> học </a:t>
            </a:r>
            <a:r>
              <a:rPr lang="en-US" sz="2200" dirty="0" err="1">
                <a:latin typeface="Arial" panose="020B0604020202020204" pitchFamily="34" charset="0"/>
                <a:cs typeface="Arial" panose="020B0604020202020204" pitchFamily="34" charset="0"/>
              </a:rPr>
              <a:t>được</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tổ</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chức</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trực</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tiếp</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hoặc</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kết</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hợp</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giữa</a:t>
            </a:r>
            <a:r>
              <a:rPr lang="en-US" sz="2200" dirty="0">
                <a:latin typeface="Arial" panose="020B0604020202020204" pitchFamily="34" charset="0"/>
                <a:cs typeface="Arial" panose="020B0604020202020204" pitchFamily="34" charset="0"/>
              </a:rPr>
              <a:t> học </a:t>
            </a:r>
            <a:r>
              <a:rPr lang="en-US" sz="2200" dirty="0" err="1">
                <a:latin typeface="Arial" panose="020B0604020202020204" pitchFamily="34" charset="0"/>
                <a:cs typeface="Arial" panose="020B0604020202020204" pitchFamily="34" charset="0"/>
              </a:rPr>
              <a:t>trực</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tuyến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và</a:t>
            </a:r>
            <a:r>
              <a:rPr lang="en-US" sz="2200" dirty="0">
                <a:latin typeface="Arial" panose="020B0604020202020204" pitchFamily="34" charset="0"/>
                <a:cs typeface="Arial" panose="020B0604020202020204" pitchFamily="34" charset="0"/>
              </a:rPr>
              <a:t> học </a:t>
            </a:r>
            <a:r>
              <a:rPr lang="en-US" sz="2200" dirty="0" err="1">
                <a:latin typeface="Arial" panose="020B0604020202020204" pitchFamily="34" charset="0"/>
                <a:cs typeface="Arial" panose="020B0604020202020204" pitchFamily="34" charset="0"/>
              </a:rPr>
              <a:t>trực</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diện</a:t>
            </a:r>
            <a:r>
              <a:rPr lang="en-US" sz="2200" dirty="0">
                <a:latin typeface="Arial" panose="020B0604020202020204" pitchFamily="34" charset="0"/>
                <a:cs typeface="Arial" panose="020B0604020202020204" pitchFamily="34" charset="0"/>
              </a:rPr>
              <a:t>.</a:t>
            </a:r>
          </a:p>
          <a:p>
            <a:pPr marL="342900" indent="-342900" algn="just">
              <a:buFont typeface="Arial" panose="020B0604020202020204" pitchFamily="34" charset="0"/>
              <a:buChar char="•"/>
            </a:pPr>
            <a:r>
              <a:rPr lang="en-US" sz="2200" dirty="0">
                <a:latin typeface="Arial" panose="020B0604020202020204" pitchFamily="34" charset="0"/>
                <a:cs typeface="Arial" panose="020B0604020202020204" pitchFamily="34" charset="0"/>
              </a:rPr>
              <a:t>Trong </a:t>
            </a:r>
            <a:r>
              <a:rPr lang="en-US" sz="2200" dirty="0" err="1">
                <a:latin typeface="Arial" panose="020B0604020202020204" pitchFamily="34" charset="0"/>
                <a:cs typeface="Arial" panose="020B0604020202020204" pitchFamily="34" charset="0"/>
              </a:rPr>
              <a:t>hình</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thức</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dạy</a:t>
            </a:r>
            <a:r>
              <a:rPr lang="en-US" sz="2200" dirty="0">
                <a:latin typeface="Arial" panose="020B0604020202020204" pitchFamily="34" charset="0"/>
                <a:cs typeface="Arial" panose="020B0604020202020204" pitchFamily="34" charset="0"/>
              </a:rPr>
              <a:t> học </a:t>
            </a:r>
            <a:r>
              <a:rPr lang="en-US" sz="2200" dirty="0" err="1">
                <a:latin typeface="Arial" panose="020B0604020202020204" pitchFamily="34" charset="0"/>
                <a:cs typeface="Arial" panose="020B0604020202020204" pitchFamily="34" charset="0"/>
              </a:rPr>
              <a:t>kết</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hợp</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phần</a:t>
            </a:r>
            <a:r>
              <a:rPr lang="en-US" sz="2200" dirty="0">
                <a:latin typeface="Arial" panose="020B0604020202020204" pitchFamily="34" charset="0"/>
                <a:cs typeface="Arial" panose="020B0604020202020204" pitchFamily="34" charset="0"/>
              </a:rPr>
              <a:t> học </a:t>
            </a:r>
            <a:r>
              <a:rPr lang="en-US" sz="2200" dirty="0" err="1">
                <a:latin typeface="Arial" panose="020B0604020202020204" pitchFamily="34" charset="0"/>
                <a:cs typeface="Arial" panose="020B0604020202020204" pitchFamily="34" charset="0"/>
              </a:rPr>
              <a:t>trực</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tuyến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tập</a:t>
            </a:r>
            <a:r>
              <a:rPr lang="en-US" sz="2200" dirty="0">
                <a:latin typeface="Arial" panose="020B0604020202020204" pitchFamily="34" charset="0"/>
                <a:cs typeface="Arial" panose="020B0604020202020204" pitchFamily="34" charset="0"/>
              </a:rPr>
              <a:t> trung </a:t>
            </a:r>
            <a:r>
              <a:rPr lang="en-US" sz="2200" dirty="0" err="1">
                <a:latin typeface="Arial" panose="020B0604020202020204" pitchFamily="34" charset="0"/>
                <a:cs typeface="Arial" panose="020B0604020202020204" pitchFamily="34" charset="0"/>
              </a:rPr>
              <a:t>vào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các</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kiến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thức</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cốt</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lõi</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của</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chương</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trình</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và</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phần</a:t>
            </a:r>
            <a:r>
              <a:rPr lang="en-US" sz="2200" dirty="0">
                <a:latin typeface="Arial" panose="020B0604020202020204" pitchFamily="34" charset="0"/>
                <a:cs typeface="Arial" panose="020B0604020202020204" pitchFamily="34" charset="0"/>
              </a:rPr>
              <a:t> học </a:t>
            </a:r>
            <a:r>
              <a:rPr lang="en-US" sz="2200" dirty="0" err="1">
                <a:latin typeface="Arial" panose="020B0604020202020204" pitchFamily="34" charset="0"/>
                <a:cs typeface="Arial" panose="020B0604020202020204" pitchFamily="34" charset="0"/>
              </a:rPr>
              <a:t>trực</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diện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tập</a:t>
            </a:r>
            <a:r>
              <a:rPr lang="en-US" sz="2200" dirty="0">
                <a:latin typeface="Arial" panose="020B0604020202020204" pitchFamily="34" charset="0"/>
                <a:cs typeface="Arial" panose="020B0604020202020204" pitchFamily="34" charset="0"/>
              </a:rPr>
              <a:t> trung </a:t>
            </a:r>
            <a:r>
              <a:rPr lang="en-US" sz="2200" dirty="0" err="1">
                <a:latin typeface="Arial" panose="020B0604020202020204" pitchFamily="34" charset="0"/>
                <a:cs typeface="Arial" panose="020B0604020202020204" pitchFamily="34" charset="0"/>
              </a:rPr>
              <a:t>vào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phát</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triển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kĩ</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năng</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và</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bổ</a:t>
            </a:r>
            <a:r>
              <a:rPr lang="en-US" sz="2200" dirty="0">
                <a:latin typeface="Arial" panose="020B0604020202020204" pitchFamily="34" charset="0"/>
                <a:cs typeface="Arial" panose="020B0604020202020204" pitchFamily="34" charset="0"/>
              </a:rPr>
              <a:t> sung </a:t>
            </a:r>
            <a:r>
              <a:rPr lang="en-US" sz="2200" dirty="0" err="1">
                <a:latin typeface="Arial" panose="020B0604020202020204" pitchFamily="34" charset="0"/>
                <a:cs typeface="Arial" panose="020B0604020202020204" pitchFamily="34" charset="0"/>
              </a:rPr>
              <a:t>hoàn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thiện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kiến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thức</a:t>
            </a:r>
            <a:r>
              <a:rPr lang="en-US" sz="2200" dirty="0">
                <a:latin typeface="Arial" panose="020B0604020202020204" pitchFamily="34" charset="0"/>
                <a:cs typeface="Arial" panose="020B0604020202020204" pitchFamily="34" charset="0"/>
              </a:rPr>
              <a:t>.</a:t>
            </a:r>
          </a:p>
          <a:p>
            <a:pPr marL="342900" indent="-342900" algn="just">
              <a:buFont typeface="Arial" panose="020B0604020202020204" pitchFamily="34" charset="0"/>
              <a:buChar char="•"/>
            </a:pPr>
            <a:endParaRPr lang="en-US" sz="2200" dirty="0">
              <a:latin typeface="Arial" panose="020B0604020202020204" pitchFamily="34" charset="0"/>
              <a:cs typeface="Arial" panose="020B0604020202020204" pitchFamily="34" charset="0"/>
            </a:endParaRPr>
          </a:p>
          <a:p>
            <a:pPr algn="just"/>
            <a:r>
              <a:rPr lang="en-US" sz="2200" b="1" dirty="0" err="1">
                <a:latin typeface="Arial" panose="020B0604020202020204" pitchFamily="34" charset="0"/>
                <a:cs typeface="Arial" panose="020B0604020202020204" pitchFamily="34" charset="0"/>
              </a:rPr>
              <a:t>Đánh</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giá</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đạt</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hoặc</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không</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đạt</a:t>
            </a:r>
            <a:r>
              <a:rPr lang="en-US" sz="2200" b="1" dirty="0">
                <a:latin typeface="Arial" panose="020B0604020202020204" pitchFamily="34" charset="0"/>
                <a:cs typeface="Arial" panose="020B0604020202020204" pitchFamily="34" charset="0"/>
              </a:rPr>
              <a:t>”</a:t>
            </a:r>
            <a:endParaRPr lang="en-US" sz="2200" b="1" dirty="0">
              <a:latin typeface="Times New Roman" pitchFamily="18" charset="0"/>
              <a:cs typeface="Times New Roman" pitchFamily="18" charset="0"/>
            </a:endParaRPr>
          </a:p>
          <a:p>
            <a:pPr algn="just">
              <a:spcAft>
                <a:spcPts val="600"/>
              </a:spcAft>
            </a:pPr>
            <a:r>
              <a:rPr lang="en-US" sz="2200" dirty="0">
                <a:latin typeface="Times New Roman" pitchFamily="18" charset="0"/>
                <a:cs typeface="Times New Roman" pitchFamily="18" charset="0"/>
              </a:rPr>
              <a:t> </a:t>
            </a:r>
          </a:p>
        </p:txBody>
      </p:sp>
    </p:spTree>
    <p:extLst>
      <p:ext uri="{BB962C8B-B14F-4D97-AF65-F5344CB8AC3E}">
        <p14:creationId xmlns:p14="http://schemas.microsoft.com/office/powerpoint/2010/main" val="1234670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479F1-E538-448E-BD5F-2481F3F742C7}"/>
              </a:ext>
            </a:extLst>
          </p:cNvPr>
          <p:cNvSpPr>
            <a:spLocks noGrp="1"/>
          </p:cNvSpPr>
          <p:nvPr>
            <p:ph type="ctrTitle"/>
          </p:nvPr>
        </p:nvSpPr>
        <p:spPr>
          <a:xfrm>
            <a:off x="993322" y="1762962"/>
            <a:ext cx="10360478" cy="3006423"/>
          </a:xfrm>
        </p:spPr>
        <p:txBody>
          <a:bodyPr>
            <a:normAutofit fontScale="90000"/>
          </a:bodyPr>
          <a:lstStyle/>
          <a:p>
            <a:pPr marL="0" marR="0" algn="ctr">
              <a:lnSpc>
                <a:spcPct val="115000"/>
              </a:lnSpc>
              <a:spcBef>
                <a:spcPts val="600"/>
              </a:spcBef>
              <a:spcAft>
                <a:spcPts val="600"/>
              </a:spcAft>
            </a:pP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r>
              <a:rPr lang="en-US" sz="2800" b="1" dirty="0">
                <a:solidFill>
                  <a:srgbClr val="0070C0"/>
                </a:solidFill>
                <a:latin typeface="Arial" panose="020B0604020202020204" pitchFamily="34" charset="0"/>
                <a:cs typeface="Arial" panose="020B0604020202020204" pitchFamily="34" charset="0"/>
              </a:rPr>
              <a:t> </a:t>
            </a: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Times New Roman" panose="02020603050405020304" pitchFamily="18" charset="0"/>
                <a:cs typeface="Times New Roman" panose="02020603050405020304" pitchFamily="18" charset="0"/>
              </a:rPr>
            </a:br>
            <a:r>
              <a:rPr lang="en-US" sz="3600" b="1" dirty="0">
                <a:solidFill>
                  <a:srgbClr val="0070C0"/>
                </a:solidFill>
                <a:latin typeface="Arial" panose="020B0604020202020204" pitchFamily="34" charset="0"/>
                <a:cs typeface="Arial" panose="020B0604020202020204" pitchFamily="34" charset="0"/>
              </a:rPr>
              <a:t>ĐỀ CƯƠNG </a:t>
            </a:r>
            <a:br>
              <a:rPr lang="en-US" sz="3100" b="1" dirty="0">
                <a:solidFill>
                  <a:srgbClr val="0070C0"/>
                </a:solidFill>
                <a:latin typeface="Arial" panose="020B0604020202020204" pitchFamily="34" charset="0"/>
                <a:cs typeface="Arial" panose="020B0604020202020204" pitchFamily="34" charset="0"/>
              </a:rPr>
            </a:br>
            <a:r>
              <a:rPr lang="en-US" sz="3100" b="1" dirty="0">
                <a:solidFill>
                  <a:srgbClr val="0070C0"/>
                </a:solidFill>
                <a:latin typeface="Arial" panose="020B0604020202020204" pitchFamily="34" charset="0"/>
                <a:cs typeface="Arial" panose="020B0604020202020204" pitchFamily="34" charset="0"/>
              </a:rPr>
              <a:t>DẠY HỌC KẾT HỢP TRỰC TUYẾN VÀ TRỰC DIỆN</a:t>
            </a:r>
            <a:br>
              <a:rPr lang="en-US" sz="3100" dirty="0">
                <a:latin typeface="Arial" panose="020B0604020202020204" pitchFamily="34" charset="0"/>
                <a:cs typeface="Arial" panose="020B0604020202020204" pitchFamily="34" charset="0"/>
              </a:rPr>
            </a:br>
            <a:r>
              <a:rPr lang="en-US" sz="2000" i="1" dirty="0">
                <a:solidFill>
                  <a:srgbClr val="000000"/>
                </a:solidFill>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 </a:t>
            </a:r>
            <a:br>
              <a:rPr lang="en-US" sz="2000" b="1" dirty="0">
                <a:solidFill>
                  <a:srgbClr val="0070C0"/>
                </a:solidFill>
                <a:latin typeface="Arial" panose="020B0604020202020204" pitchFamily="34" charset="0"/>
                <a:cs typeface="Arial" panose="020B0604020202020204" pitchFamily="34" charset="0"/>
              </a:rPr>
            </a:br>
            <a:br>
              <a:rPr lang="en-US" sz="2800" b="1" dirty="0">
                <a:latin typeface="Arial" panose="020B0604020202020204" pitchFamily="34" charset="0"/>
                <a:cs typeface="Arial" panose="020B0604020202020204" pitchFamily="34" charset="0"/>
              </a:rPr>
            </a:br>
            <a:endParaRPr lang="en-US" sz="2800" b="1" dirty="0">
              <a:latin typeface="Arial" panose="020B060402020202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0BFC28C5-7129-434F-829C-E61DC3BB696C}"/>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1635971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034C26C-4488-3F0F-3BC0-35C76293A055}"/>
              </a:ext>
            </a:extLst>
          </p:cNvPr>
          <p:cNvSpPr txBox="1"/>
          <p:nvPr/>
        </p:nvSpPr>
        <p:spPr>
          <a:xfrm>
            <a:off x="4121092" y="796844"/>
            <a:ext cx="6094602" cy="584775"/>
          </a:xfrm>
          <a:prstGeom prst="rect">
            <a:avLst/>
          </a:prstGeom>
          <a:noFill/>
        </p:spPr>
        <p:txBody>
          <a:bodyPr wrap="square">
            <a:spAutoFit/>
          </a:bodyPr>
          <a:lstStyle/>
          <a:p>
            <a:pPr algn="just">
              <a:spcAft>
                <a:spcPts val="600"/>
              </a:spcAft>
            </a:pPr>
            <a:r>
              <a:rPr lang="en-US" sz="3200" b="1" dirty="0" err="1">
                <a:solidFill>
                  <a:srgbClr val="0070C0"/>
                </a:solidFill>
                <a:latin typeface="Arial" panose="020B0604020202020204" pitchFamily="34" charset="0"/>
                <a:cs typeface="Arial" panose="020B0604020202020204" pitchFamily="34" charset="0"/>
              </a:rPr>
              <a:t>Cấu</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trúc</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chương</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trình</a:t>
            </a:r>
            <a:r>
              <a:rPr lang="en-US" sz="3200" b="1" dirty="0">
                <a:solidFill>
                  <a:srgbClr val="0070C0"/>
                </a:solidFill>
                <a:latin typeface="Arial" panose="020B0604020202020204" pitchFamily="34" charset="0"/>
                <a:cs typeface="Arial" panose="020B0604020202020204" pitchFamily="34" charset="0"/>
              </a:rPr>
              <a:t> </a:t>
            </a:r>
          </a:p>
        </p:txBody>
      </p:sp>
      <p:graphicFrame>
        <p:nvGraphicFramePr>
          <p:cNvPr id="6" name="Diagram 5">
            <a:extLst>
              <a:ext uri="{FF2B5EF4-FFF2-40B4-BE49-F238E27FC236}">
                <a16:creationId xmlns:a16="http://schemas.microsoft.com/office/drawing/2014/main" id="{E94F84FA-8A47-BC49-863F-5F4654C2B2E7}"/>
              </a:ext>
            </a:extLst>
          </p:cNvPr>
          <p:cNvGraphicFramePr/>
          <p:nvPr>
            <p:extLst>
              <p:ext uri="{D42A27DB-BD31-4B8C-83A1-F6EECF244321}">
                <p14:modId xmlns:p14="http://schemas.microsoft.com/office/powerpoint/2010/main" val="3887157092"/>
              </p:ext>
            </p:extLst>
          </p:nvPr>
        </p:nvGraphicFramePr>
        <p:xfrm>
          <a:off x="2090956" y="1605264"/>
          <a:ext cx="8529505" cy="45397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5862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B8A121-2C7E-46AF-A863-4B607DE29AC6}"/>
              </a:ext>
            </a:extLst>
          </p:cNvPr>
          <p:cNvSpPr>
            <a:spLocks noGrp="1"/>
          </p:cNvSpPr>
          <p:nvPr>
            <p:ph type="sldNum" sz="quarter" idx="12"/>
          </p:nvPr>
        </p:nvSpPr>
        <p:spPr/>
        <p:txBody>
          <a:bodyPr/>
          <a:lstStyle/>
          <a:p>
            <a:fld id="{D57F1E4F-1CFF-5643-939E-217C01CDF565}" type="slidenum">
              <a:rPr lang="en-US" smtClean="0"/>
              <a:pPr/>
              <a:t>13</a:t>
            </a:fld>
            <a:endParaRPr lang="en-US" dirty="0"/>
          </a:p>
        </p:txBody>
      </p:sp>
      <p:graphicFrame>
        <p:nvGraphicFramePr>
          <p:cNvPr id="5" name="Chart 4">
            <a:extLst>
              <a:ext uri="{FF2B5EF4-FFF2-40B4-BE49-F238E27FC236}">
                <a16:creationId xmlns:a16="http://schemas.microsoft.com/office/drawing/2014/main" id="{6473613A-E9F9-6B57-568A-0417126C0C86}"/>
              </a:ext>
            </a:extLst>
          </p:cNvPr>
          <p:cNvGraphicFramePr/>
          <p:nvPr>
            <p:extLst>
              <p:ext uri="{D42A27DB-BD31-4B8C-83A1-F6EECF244321}">
                <p14:modId xmlns:p14="http://schemas.microsoft.com/office/powerpoint/2010/main" val="1590002640"/>
              </p:ext>
            </p:extLst>
          </p:nvPr>
        </p:nvGraphicFramePr>
        <p:xfrm>
          <a:off x="1064107" y="692092"/>
          <a:ext cx="10289694" cy="602938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646508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88830BB-41EC-6A57-CE4D-C64743F410E9}"/>
              </a:ext>
            </a:extLst>
          </p:cNvPr>
          <p:cNvPicPr>
            <a:picLocks noChangeAspect="1"/>
          </p:cNvPicPr>
          <p:nvPr/>
        </p:nvPicPr>
        <p:blipFill>
          <a:blip r:embed="rId2"/>
          <a:stretch>
            <a:fillRect/>
          </a:stretch>
        </p:blipFill>
        <p:spPr>
          <a:xfrm>
            <a:off x="1147986" y="712069"/>
            <a:ext cx="10114141" cy="2950720"/>
          </a:xfrm>
          <a:prstGeom prst="rect">
            <a:avLst/>
          </a:prstGeom>
        </p:spPr>
      </p:pic>
      <p:pic>
        <p:nvPicPr>
          <p:cNvPr id="3" name="Picture 2">
            <a:extLst>
              <a:ext uri="{FF2B5EF4-FFF2-40B4-BE49-F238E27FC236}">
                <a16:creationId xmlns:a16="http://schemas.microsoft.com/office/drawing/2014/main" id="{11A1413A-FE15-9CE0-8D62-E41341C68C2B}"/>
              </a:ext>
            </a:extLst>
          </p:cNvPr>
          <p:cNvPicPr>
            <a:picLocks noChangeAspect="1"/>
          </p:cNvPicPr>
          <p:nvPr/>
        </p:nvPicPr>
        <p:blipFill>
          <a:blip r:embed="rId3"/>
          <a:stretch>
            <a:fillRect/>
          </a:stretch>
        </p:blipFill>
        <p:spPr>
          <a:xfrm>
            <a:off x="4458853" y="3715684"/>
            <a:ext cx="6916393" cy="2469109"/>
          </a:xfrm>
          <a:prstGeom prst="rect">
            <a:avLst/>
          </a:prstGeom>
        </p:spPr>
      </p:pic>
      <p:sp>
        <p:nvSpPr>
          <p:cNvPr id="4" name="TextBox 3">
            <a:extLst>
              <a:ext uri="{FF2B5EF4-FFF2-40B4-BE49-F238E27FC236}">
                <a16:creationId xmlns:a16="http://schemas.microsoft.com/office/drawing/2014/main" id="{1F170C0A-BACA-8FAB-32CD-B99042F82F64}"/>
              </a:ext>
            </a:extLst>
          </p:cNvPr>
          <p:cNvSpPr txBox="1"/>
          <p:nvPr/>
        </p:nvSpPr>
        <p:spPr>
          <a:xfrm>
            <a:off x="2044117" y="57728"/>
            <a:ext cx="8653475" cy="400110"/>
          </a:xfrm>
          <a:prstGeom prst="rect">
            <a:avLst/>
          </a:prstGeom>
          <a:noFill/>
        </p:spPr>
        <p:txBody>
          <a:bodyPr wrap="square" rtlCol="0">
            <a:spAutoFit/>
          </a:bodyPr>
          <a:lstStyle/>
          <a:p>
            <a:pPr algn="ctr"/>
            <a:r>
              <a:rPr lang="en-US" sz="2000" b="1" dirty="0" err="1">
                <a:solidFill>
                  <a:schemeClr val="accent1"/>
                </a:solidFill>
                <a:latin typeface="Arial" panose="020B0604020202020204" pitchFamily="34" charset="0"/>
                <a:cs typeface="Arial" panose="020B0604020202020204" pitchFamily="34" charset="0"/>
              </a:rPr>
              <a:t>Quá</a:t>
            </a:r>
            <a:r>
              <a:rPr lang="en-US" sz="2000" b="1" dirty="0">
                <a:solidFill>
                  <a:schemeClr val="accent1"/>
                </a:solidFill>
                <a:latin typeface="Arial" panose="020B0604020202020204" pitchFamily="34" charset="0"/>
                <a:cs typeface="Arial" panose="020B0604020202020204" pitchFamily="34" charset="0"/>
              </a:rPr>
              <a:t> </a:t>
            </a:r>
            <a:r>
              <a:rPr lang="en-US" sz="2000" b="1" dirty="0" err="1">
                <a:solidFill>
                  <a:schemeClr val="accent1"/>
                </a:solidFill>
                <a:latin typeface="Arial" panose="020B0604020202020204" pitchFamily="34" charset="0"/>
                <a:cs typeface="Arial" panose="020B0604020202020204" pitchFamily="34" charset="0"/>
              </a:rPr>
              <a:t>trình</a:t>
            </a:r>
            <a:r>
              <a:rPr lang="en-US" sz="2000" b="1" dirty="0">
                <a:solidFill>
                  <a:schemeClr val="accent1"/>
                </a:solidFill>
                <a:latin typeface="Arial" panose="020B0604020202020204" pitchFamily="34" charset="0"/>
                <a:cs typeface="Arial" panose="020B0604020202020204" pitchFamily="34" charset="0"/>
              </a:rPr>
              <a:t> thực </a:t>
            </a:r>
            <a:r>
              <a:rPr lang="en-US" sz="2000" b="1" dirty="0" err="1">
                <a:solidFill>
                  <a:schemeClr val="accent1"/>
                </a:solidFill>
                <a:latin typeface="Arial" panose="020B0604020202020204" pitchFamily="34" charset="0"/>
                <a:cs typeface="Arial" panose="020B0604020202020204" pitchFamily="34" charset="0"/>
              </a:rPr>
              <a:t>hiện</a:t>
            </a:r>
            <a:r>
              <a:rPr lang="en-US" sz="2000" b="1" dirty="0">
                <a:solidFill>
                  <a:schemeClr val="accent1"/>
                </a:solidFill>
                <a:latin typeface="Arial" panose="020B0604020202020204" pitchFamily="34" charset="0"/>
                <a:cs typeface="Arial" panose="020B0604020202020204" pitchFamily="34" charset="0"/>
              </a:rPr>
              <a:t> </a:t>
            </a:r>
            <a:r>
              <a:rPr lang="en-US" sz="2000" b="1" dirty="0" err="1">
                <a:solidFill>
                  <a:schemeClr val="accent1"/>
                </a:solidFill>
                <a:latin typeface="Arial" panose="020B0604020202020204" pitchFamily="34" charset="0"/>
                <a:cs typeface="Arial" panose="020B0604020202020204" pitchFamily="34" charset="0"/>
              </a:rPr>
              <a:t>khóa</a:t>
            </a:r>
            <a:r>
              <a:rPr lang="en-US" sz="2000" b="1" dirty="0">
                <a:solidFill>
                  <a:schemeClr val="accent1"/>
                </a:solidFill>
                <a:latin typeface="Arial" panose="020B0604020202020204" pitchFamily="34" charset="0"/>
                <a:cs typeface="Arial" panose="020B0604020202020204" pitchFamily="34" charset="0"/>
              </a:rPr>
              <a:t> học </a:t>
            </a:r>
            <a:r>
              <a:rPr lang="en-US" sz="2000" b="1" dirty="0" err="1">
                <a:solidFill>
                  <a:schemeClr val="accent1"/>
                </a:solidFill>
                <a:latin typeface="Arial" panose="020B0604020202020204" pitchFamily="34" charset="0"/>
                <a:cs typeface="Arial" panose="020B0604020202020204" pitchFamily="34" charset="0"/>
              </a:rPr>
              <a:t>trực</a:t>
            </a:r>
            <a:r>
              <a:rPr lang="en-US" sz="2000" b="1" dirty="0">
                <a:solidFill>
                  <a:schemeClr val="accent1"/>
                </a:solidFill>
                <a:latin typeface="Arial" panose="020B0604020202020204" pitchFamily="34" charset="0"/>
                <a:cs typeface="Arial" panose="020B0604020202020204" pitchFamily="34" charset="0"/>
              </a:rPr>
              <a:t> </a:t>
            </a:r>
            <a:r>
              <a:rPr lang="en-US" sz="2000" b="1" dirty="0" err="1">
                <a:solidFill>
                  <a:schemeClr val="accent1"/>
                </a:solidFill>
                <a:latin typeface="Arial" panose="020B0604020202020204" pitchFamily="34" charset="0"/>
                <a:cs typeface="Arial" panose="020B0604020202020204" pitchFamily="34" charset="0"/>
              </a:rPr>
              <a:t>tuyến</a:t>
            </a:r>
            <a:endParaRPr lang="en-US" sz="2000" b="1" dirty="0">
              <a:solidFill>
                <a:schemeClr val="accent1"/>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3B777BB0-534B-EB30-F47C-372F31D04C6D}"/>
              </a:ext>
            </a:extLst>
          </p:cNvPr>
          <p:cNvSpPr txBox="1"/>
          <p:nvPr/>
        </p:nvSpPr>
        <p:spPr>
          <a:xfrm>
            <a:off x="2153173" y="6296933"/>
            <a:ext cx="8103765" cy="400110"/>
          </a:xfrm>
          <a:prstGeom prst="rect">
            <a:avLst/>
          </a:prstGeom>
          <a:noFill/>
        </p:spPr>
        <p:txBody>
          <a:bodyPr wrap="square" rtlCol="0">
            <a:spAutoFit/>
          </a:bodyPr>
          <a:lstStyle/>
          <a:p>
            <a:pPr algn="ctr"/>
            <a:r>
              <a:rPr lang="en-US" sz="2000" b="1" dirty="0" err="1">
                <a:solidFill>
                  <a:schemeClr val="accent1"/>
                </a:solidFill>
                <a:latin typeface="Arial" panose="020B0604020202020204" pitchFamily="34" charset="0"/>
                <a:cs typeface="Arial" panose="020B0604020202020204" pitchFamily="34" charset="0"/>
              </a:rPr>
              <a:t>Quá</a:t>
            </a:r>
            <a:r>
              <a:rPr lang="en-US" sz="2000" b="1" dirty="0">
                <a:solidFill>
                  <a:schemeClr val="accent1"/>
                </a:solidFill>
                <a:latin typeface="Arial" panose="020B0604020202020204" pitchFamily="34" charset="0"/>
                <a:cs typeface="Arial" panose="020B0604020202020204" pitchFamily="34" charset="0"/>
              </a:rPr>
              <a:t> </a:t>
            </a:r>
            <a:r>
              <a:rPr lang="en-US" sz="2000" b="1" dirty="0" err="1">
                <a:solidFill>
                  <a:schemeClr val="accent1"/>
                </a:solidFill>
                <a:latin typeface="Arial" panose="020B0604020202020204" pitchFamily="34" charset="0"/>
                <a:cs typeface="Arial" panose="020B0604020202020204" pitchFamily="34" charset="0"/>
              </a:rPr>
              <a:t>trình</a:t>
            </a:r>
            <a:r>
              <a:rPr lang="en-US" sz="2000" b="1" dirty="0">
                <a:solidFill>
                  <a:schemeClr val="accent1"/>
                </a:solidFill>
                <a:latin typeface="Arial" panose="020B0604020202020204" pitchFamily="34" charset="0"/>
                <a:cs typeface="Arial" panose="020B0604020202020204" pitchFamily="34" charset="0"/>
              </a:rPr>
              <a:t> thực </a:t>
            </a:r>
            <a:r>
              <a:rPr lang="en-US" sz="2000" b="1" dirty="0" err="1">
                <a:solidFill>
                  <a:schemeClr val="accent1"/>
                </a:solidFill>
                <a:latin typeface="Arial" panose="020B0604020202020204" pitchFamily="34" charset="0"/>
                <a:cs typeface="Arial" panose="020B0604020202020204" pitchFamily="34" charset="0"/>
              </a:rPr>
              <a:t>hiện</a:t>
            </a:r>
            <a:r>
              <a:rPr lang="en-US" sz="2000" b="1" dirty="0">
                <a:solidFill>
                  <a:schemeClr val="accent1"/>
                </a:solidFill>
                <a:latin typeface="Arial" panose="020B0604020202020204" pitchFamily="34" charset="0"/>
                <a:cs typeface="Arial" panose="020B0604020202020204" pitchFamily="34" charset="0"/>
              </a:rPr>
              <a:t> </a:t>
            </a:r>
            <a:r>
              <a:rPr lang="en-US" sz="2000" b="1" dirty="0" err="1">
                <a:solidFill>
                  <a:schemeClr val="accent1"/>
                </a:solidFill>
                <a:latin typeface="Arial" panose="020B0604020202020204" pitchFamily="34" charset="0"/>
                <a:cs typeface="Arial" panose="020B0604020202020204" pitchFamily="34" charset="0"/>
              </a:rPr>
              <a:t>khóa</a:t>
            </a:r>
            <a:r>
              <a:rPr lang="en-US" sz="2000" b="1" dirty="0">
                <a:solidFill>
                  <a:schemeClr val="accent1"/>
                </a:solidFill>
                <a:latin typeface="Arial" panose="020B0604020202020204" pitchFamily="34" charset="0"/>
                <a:cs typeface="Arial" panose="020B0604020202020204" pitchFamily="34" charset="0"/>
              </a:rPr>
              <a:t> học </a:t>
            </a:r>
            <a:r>
              <a:rPr lang="en-US" sz="2000" b="1" dirty="0" err="1">
                <a:solidFill>
                  <a:schemeClr val="accent1"/>
                </a:solidFill>
                <a:latin typeface="Arial" panose="020B0604020202020204" pitchFamily="34" charset="0"/>
                <a:cs typeface="Arial" panose="020B0604020202020204" pitchFamily="34" charset="0"/>
              </a:rPr>
              <a:t>trực</a:t>
            </a:r>
            <a:r>
              <a:rPr lang="en-US" sz="2000" b="1" dirty="0">
                <a:solidFill>
                  <a:schemeClr val="accent1"/>
                </a:solidFill>
                <a:latin typeface="Arial" panose="020B0604020202020204" pitchFamily="34" charset="0"/>
                <a:cs typeface="Arial" panose="020B0604020202020204" pitchFamily="34" charset="0"/>
              </a:rPr>
              <a:t> </a:t>
            </a:r>
            <a:r>
              <a:rPr lang="en-US" sz="2000" b="1" dirty="0" err="1">
                <a:solidFill>
                  <a:schemeClr val="accent1"/>
                </a:solidFill>
                <a:latin typeface="Arial" panose="020B0604020202020204" pitchFamily="34" charset="0"/>
                <a:cs typeface="Arial" panose="020B0604020202020204" pitchFamily="34" charset="0"/>
              </a:rPr>
              <a:t>diện</a:t>
            </a:r>
            <a:r>
              <a:rPr lang="en-US" sz="2000" b="1" dirty="0">
                <a:solidFill>
                  <a:schemeClr val="accent1"/>
                </a:solidFill>
                <a:latin typeface="Arial" panose="020B0604020202020204" pitchFamily="34" charset="0"/>
                <a:cs typeface="Arial" panose="020B0604020202020204" pitchFamily="34" charset="0"/>
              </a:rPr>
              <a:t> </a:t>
            </a:r>
          </a:p>
        </p:txBody>
      </p:sp>
      <p:sp>
        <p:nvSpPr>
          <p:cNvPr id="6" name="Arrow: Curved Right 5">
            <a:extLst>
              <a:ext uri="{FF2B5EF4-FFF2-40B4-BE49-F238E27FC236}">
                <a16:creationId xmlns:a16="http://schemas.microsoft.com/office/drawing/2014/main" id="{AAAAFCC0-3D13-EDAF-6AA5-B4EAAAB05571}"/>
              </a:ext>
            </a:extLst>
          </p:cNvPr>
          <p:cNvSpPr/>
          <p:nvPr/>
        </p:nvSpPr>
        <p:spPr>
          <a:xfrm>
            <a:off x="3443785" y="3869843"/>
            <a:ext cx="1015068" cy="1261772"/>
          </a:xfrm>
          <a:prstGeom prst="curved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251497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15</a:t>
            </a:fld>
            <a:endParaRPr lang="en-US" dirty="0"/>
          </a:p>
        </p:txBody>
      </p:sp>
      <p:sp>
        <p:nvSpPr>
          <p:cNvPr id="6" name="Rectangle 5"/>
          <p:cNvSpPr/>
          <p:nvPr/>
        </p:nvSpPr>
        <p:spPr>
          <a:xfrm>
            <a:off x="2828658" y="572879"/>
            <a:ext cx="7756178" cy="523220"/>
          </a:xfrm>
          <a:prstGeom prst="rect">
            <a:avLst/>
          </a:prstGeom>
        </p:spPr>
        <p:txBody>
          <a:bodyPr wrap="square">
            <a:spAutoFit/>
          </a:bodyPr>
          <a:lstStyle/>
          <a:p>
            <a:pPr algn="ctr"/>
            <a:r>
              <a:rPr lang="en-US" sz="2800" b="1" dirty="0" err="1">
                <a:solidFill>
                  <a:srgbClr val="0070C0"/>
                </a:solidFill>
                <a:latin typeface="Arial" panose="020B0604020202020204" pitchFamily="34" charset="0"/>
                <a:cs typeface="Arial" panose="020B0604020202020204" pitchFamily="34" charset="0"/>
              </a:rPr>
              <a:t>Tham</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chiếu</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nội</a:t>
            </a:r>
            <a:r>
              <a:rPr lang="en-US" sz="2800" b="1" dirty="0">
                <a:solidFill>
                  <a:srgbClr val="0070C0"/>
                </a:solidFill>
                <a:latin typeface="Arial" panose="020B0604020202020204" pitchFamily="34" charset="0"/>
                <a:cs typeface="Arial" panose="020B0604020202020204" pitchFamily="34" charset="0"/>
              </a:rPr>
              <a:t> dung </a:t>
            </a:r>
            <a:r>
              <a:rPr lang="en-US" sz="2800" b="1" dirty="0" err="1">
                <a:solidFill>
                  <a:srgbClr val="0070C0"/>
                </a:solidFill>
                <a:latin typeface="Arial" panose="020B0604020202020204" pitchFamily="34" charset="0"/>
                <a:cs typeface="Arial" panose="020B0604020202020204" pitchFamily="34" charset="0"/>
              </a:rPr>
              <a:t>chương</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trình</a:t>
            </a:r>
            <a:r>
              <a:rPr lang="en-US" sz="2800" b="1" dirty="0">
                <a:solidFill>
                  <a:srgbClr val="0070C0"/>
                </a:solidFill>
                <a:latin typeface="Arial" panose="020B0604020202020204" pitchFamily="34" charset="0"/>
                <a:cs typeface="Arial" panose="020B0604020202020204" pitchFamily="34" charset="0"/>
              </a:rPr>
              <a:t>  </a:t>
            </a:r>
          </a:p>
        </p:txBody>
      </p:sp>
      <p:graphicFrame>
        <p:nvGraphicFramePr>
          <p:cNvPr id="8" name="Table 7">
            <a:extLst>
              <a:ext uri="{FF2B5EF4-FFF2-40B4-BE49-F238E27FC236}">
                <a16:creationId xmlns:a16="http://schemas.microsoft.com/office/drawing/2014/main" id="{AE1008FE-D83C-40E8-BF16-3046A3E28B20}"/>
              </a:ext>
            </a:extLst>
          </p:cNvPr>
          <p:cNvGraphicFramePr>
            <a:graphicFrameLocks noGrp="1"/>
          </p:cNvGraphicFramePr>
          <p:nvPr>
            <p:extLst>
              <p:ext uri="{D42A27DB-BD31-4B8C-83A1-F6EECF244321}">
                <p14:modId xmlns:p14="http://schemas.microsoft.com/office/powerpoint/2010/main" val="277465376"/>
              </p:ext>
            </p:extLst>
          </p:nvPr>
        </p:nvGraphicFramePr>
        <p:xfrm>
          <a:off x="1783748" y="1372540"/>
          <a:ext cx="9845999" cy="5116988"/>
        </p:xfrm>
        <a:graphic>
          <a:graphicData uri="http://schemas.openxmlformats.org/drawingml/2006/table">
            <a:tbl>
              <a:tblPr firstRow="1" firstCol="1" bandRow="1"/>
              <a:tblGrid>
                <a:gridCol w="5012978">
                  <a:extLst>
                    <a:ext uri="{9D8B030D-6E8A-4147-A177-3AD203B41FA5}">
                      <a16:colId xmlns:a16="http://schemas.microsoft.com/office/drawing/2014/main" val="3185848860"/>
                    </a:ext>
                  </a:extLst>
                </a:gridCol>
                <a:gridCol w="4833021">
                  <a:extLst>
                    <a:ext uri="{9D8B030D-6E8A-4147-A177-3AD203B41FA5}">
                      <a16:colId xmlns:a16="http://schemas.microsoft.com/office/drawing/2014/main" val="600395367"/>
                    </a:ext>
                  </a:extLst>
                </a:gridCol>
              </a:tblGrid>
              <a:tr h="353874">
                <a:tc>
                  <a:txBody>
                    <a:bodyPr/>
                    <a:lstStyle/>
                    <a:p>
                      <a:pPr marL="0" marR="0" algn="ctr">
                        <a:lnSpc>
                          <a:spcPct val="115000"/>
                        </a:lnSpc>
                        <a:spcBef>
                          <a:spcPts val="600"/>
                        </a:spcBef>
                        <a:spcAft>
                          <a:spcPts val="600"/>
                        </a:spcAft>
                      </a:pPr>
                      <a:r>
                        <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Bài</a:t>
                      </a:r>
                      <a:r>
                        <a:rPr lang="en-US" sz="20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học</a:t>
                      </a:r>
                      <a:r>
                        <a:rPr lang="en-US" sz="20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của</a:t>
                      </a:r>
                      <a:r>
                        <a:rPr lang="en-US" sz="20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khóa</a:t>
                      </a:r>
                      <a:r>
                        <a:rPr lang="en-US" sz="20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trực</a:t>
                      </a:r>
                      <a:r>
                        <a:rPr lang="en-US" sz="20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tuyến</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366" marR="49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endParaRPr lang="en-US" sz="20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gn="ctr">
                        <a:lnSpc>
                          <a:spcPct val="115000"/>
                        </a:lnSpc>
                        <a:spcBef>
                          <a:spcPts val="600"/>
                        </a:spcBef>
                        <a:spcAft>
                          <a:spcPts val="600"/>
                        </a:spcAft>
                      </a:pPr>
                      <a:r>
                        <a:rPr lang="en-US" sz="2000" b="1"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Bài</a:t>
                      </a:r>
                      <a:r>
                        <a:rPr lang="en-US" sz="20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học</a:t>
                      </a:r>
                      <a:r>
                        <a:rPr lang="en-US" sz="20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của</a:t>
                      </a:r>
                      <a:r>
                        <a:rPr lang="en-US" sz="20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chương</a:t>
                      </a:r>
                      <a:r>
                        <a:rPr lang="en-US" sz="20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trình</a:t>
                      </a:r>
                      <a:r>
                        <a:rPr lang="en-US" sz="20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000" b="1"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theo</a:t>
                      </a:r>
                      <a:r>
                        <a:rPr lang="en-US" sz="20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 QĐ 766</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600"/>
                        </a:spcBef>
                        <a:spcAft>
                          <a:spcPts val="600"/>
                        </a:spcAft>
                      </a:pPr>
                      <a:r>
                        <a:rPr lang="en-US" sz="20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endPar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366" marR="49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0413475"/>
                  </a:ext>
                </a:extLst>
              </a:tr>
              <a:tr h="556527">
                <a:tc>
                  <a:txBody>
                    <a:bodyPr/>
                    <a:lstStyle/>
                    <a:p>
                      <a:pPr marL="0" marR="0">
                        <a:lnSpc>
                          <a:spcPct val="115000"/>
                        </a:lnSpc>
                        <a:spcBef>
                          <a:spcPts val="600"/>
                        </a:spcBef>
                        <a:spcAft>
                          <a:spcPts val="600"/>
                        </a:spcAft>
                      </a:pP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LU01: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Những</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vấn</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đề</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chung</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của</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GDNN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và</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Đào</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tạo</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tại</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doanh</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nghiệp</a:t>
                      </a:r>
                    </a:p>
                  </a:txBody>
                  <a:tcPr marL="49366" marR="49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600"/>
                        </a:spcAft>
                      </a:pP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BH01: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Những</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vấn</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đề</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chung</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của</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GDNN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và</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Đào</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tạo</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tại</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doanh</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nghiệp</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p>
                  </a:txBody>
                  <a:tcPr marL="49366" marR="49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3513862"/>
                  </a:ext>
                </a:extLst>
              </a:tr>
              <a:tr h="365918">
                <a:tc>
                  <a:txBody>
                    <a:bodyPr/>
                    <a:lstStyle/>
                    <a:p>
                      <a:pPr marL="0" marR="0">
                        <a:lnSpc>
                          <a:spcPct val="115000"/>
                        </a:lnSpc>
                        <a:spcBef>
                          <a:spcPts val="600"/>
                        </a:spcBef>
                        <a:spcAft>
                          <a:spcPts val="600"/>
                        </a:spcAft>
                      </a:pP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LU02: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Xác</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định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nhu</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cầu</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đào</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tạo</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nội</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bộ</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366" marR="49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600"/>
                        </a:spcAft>
                      </a:pP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BH02: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Xác</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định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nhu</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cầu</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đào</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tạo</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p>
                  </a:txBody>
                  <a:tcPr marL="49366" marR="49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8333860"/>
                  </a:ext>
                </a:extLst>
              </a:tr>
              <a:tr h="365918">
                <a:tc>
                  <a:txBody>
                    <a:bodyPr/>
                    <a:lstStyle/>
                    <a:p>
                      <a:pPr marL="0" marR="0">
                        <a:lnSpc>
                          <a:spcPct val="115000"/>
                        </a:lnSpc>
                        <a:spcBef>
                          <a:spcPts val="600"/>
                        </a:spcBef>
                        <a:spcAft>
                          <a:spcPts val="600"/>
                        </a:spcAft>
                      </a:pP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LU03: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Đánh</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giá</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năng</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lực</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liên</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kết</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đào</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tạo</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366" marR="49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600"/>
                        </a:spcAft>
                      </a:pP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BH03: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Đánh</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giá</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năng</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lực</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liên</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kết</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đào</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tạo</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366" marR="49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7280498"/>
                  </a:ext>
                </a:extLst>
              </a:tr>
              <a:tr h="556527">
                <a:tc>
                  <a:txBody>
                    <a:bodyPr/>
                    <a:lstStyle/>
                    <a:p>
                      <a:pPr marL="0" marR="0">
                        <a:lnSpc>
                          <a:spcPct val="115000"/>
                        </a:lnSpc>
                        <a:spcBef>
                          <a:spcPts val="600"/>
                        </a:spcBef>
                        <a:spcAft>
                          <a:spcPts val="600"/>
                        </a:spcAft>
                      </a:pPr>
                      <a:r>
                        <a:rPr lang="en-US" sz="1600">
                          <a:solidFill>
                            <a:schemeClr val="tx1"/>
                          </a:solidFill>
                          <a:effectLst/>
                          <a:latin typeface="Arial" panose="020B0604020202020204" pitchFamily="34" charset="0"/>
                          <a:ea typeface="Calibri" panose="020F0502020204030204" pitchFamily="34" charset="0"/>
                          <a:cs typeface="Arial" panose="020B0604020202020204" pitchFamily="34" charset="0"/>
                        </a:rPr>
                        <a:t>LU04: Đánh giá yêu cầu đào tạo và Lập kế hoạch đào tạo tại doanh nghiệp</a:t>
                      </a:r>
                    </a:p>
                  </a:txBody>
                  <a:tcPr marL="49366" marR="49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600"/>
                        </a:spcAft>
                      </a:pP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BH04: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Đánh</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giá</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nhu</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cầu</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đào</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tạo</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tại</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DN</a:t>
                      </a:r>
                    </a:p>
                    <a:p>
                      <a:pPr marL="0" marR="0">
                        <a:lnSpc>
                          <a:spcPct val="115000"/>
                        </a:lnSpc>
                        <a:spcBef>
                          <a:spcPts val="600"/>
                        </a:spcBef>
                        <a:spcAft>
                          <a:spcPts val="600"/>
                        </a:spcAft>
                      </a:pP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BH05: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Lập</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kế</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hoạch</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đào</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tạo</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366" marR="49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2913515"/>
                  </a:ext>
                </a:extLst>
              </a:tr>
              <a:tr h="556527">
                <a:tc>
                  <a:txBody>
                    <a:bodyPr/>
                    <a:lstStyle/>
                    <a:p>
                      <a:pPr marL="0" marR="0">
                        <a:lnSpc>
                          <a:spcPct val="115000"/>
                        </a:lnSpc>
                        <a:spcBef>
                          <a:spcPts val="600"/>
                        </a:spcBef>
                        <a:spcAft>
                          <a:spcPts val="600"/>
                        </a:spcAft>
                      </a:pPr>
                      <a:r>
                        <a:rPr lang="en-US" sz="1600">
                          <a:solidFill>
                            <a:schemeClr val="tx1"/>
                          </a:solidFill>
                          <a:effectLst/>
                          <a:latin typeface="Arial" panose="020B0604020202020204" pitchFamily="34" charset="0"/>
                          <a:ea typeface="Calibri" panose="020F0502020204030204" pitchFamily="34" charset="0"/>
                          <a:cs typeface="Arial" panose="020B0604020202020204" pitchFamily="34" charset="0"/>
                        </a:rPr>
                        <a:t>LU05: Tổ chức thực hiện-Giám sát và Đánh giá đào tạo</a:t>
                      </a:r>
                    </a:p>
                  </a:txBody>
                  <a:tcPr marL="49366" marR="49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600"/>
                        </a:spcAft>
                      </a:pP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BH06: Giám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sát</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và</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đánh</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giá</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đào</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tạo</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366" marR="49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2663449"/>
                  </a:ext>
                </a:extLst>
              </a:tr>
              <a:tr h="1256163">
                <a:tc>
                  <a:txBody>
                    <a:bodyPr/>
                    <a:lstStyle/>
                    <a:p>
                      <a:pPr marL="0" marR="0">
                        <a:lnSpc>
                          <a:spcPct val="115000"/>
                        </a:lnSpc>
                        <a:spcBef>
                          <a:spcPts val="600"/>
                        </a:spcBef>
                        <a:spcAft>
                          <a:spcPts val="600"/>
                        </a:spcAft>
                      </a:pP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LU06: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Phát</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triển</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nhân</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lực</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và</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Xây</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dựng</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hệ</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thống</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đào</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tạo</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doanh</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nghiệp</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366" marR="49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600"/>
                        </a:spcAft>
                      </a:pP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BH04: Phát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triển</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nhân</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lực</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của</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doanh</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nghiệp</a:t>
                      </a:r>
                    </a:p>
                    <a:p>
                      <a:pPr marL="0" marR="0">
                        <a:lnSpc>
                          <a:spcPct val="115000"/>
                        </a:lnSpc>
                        <a:spcBef>
                          <a:spcPts val="600"/>
                        </a:spcBef>
                        <a:spcAft>
                          <a:spcPts val="600"/>
                        </a:spcAft>
                      </a:pP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BH08: Phát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triển</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mạng</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lưới</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đối</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tác</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đào</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tạo</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600"/>
                        </a:spcBef>
                        <a:spcAft>
                          <a:spcPts val="600"/>
                        </a:spcAft>
                      </a:pP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BH07: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Thỏa</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thuận</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và</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kí</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kết</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hợp</a:t>
                      </a:r>
                      <a:r>
                        <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16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đồng</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366" marR="49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38358"/>
                  </a:ext>
                </a:extLst>
              </a:tr>
            </a:tbl>
          </a:graphicData>
        </a:graphic>
      </p:graphicFrame>
    </p:spTree>
    <p:extLst>
      <p:ext uri="{BB962C8B-B14F-4D97-AF65-F5344CB8AC3E}">
        <p14:creationId xmlns:p14="http://schemas.microsoft.com/office/powerpoint/2010/main" val="1309355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B6D89E-97B9-4852-AAC5-7DB416192919}" type="datetime1">
              <a:rPr lang="en-US" smtClean="0"/>
              <a:t>6/16/2022</a:t>
            </a:fld>
            <a:endParaRPr lang="en-US" dirty="0"/>
          </a:p>
        </p:txBody>
      </p:sp>
      <p:sp>
        <p:nvSpPr>
          <p:cNvPr id="3" name="Footer Placeholder 2"/>
          <p:cNvSpPr>
            <a:spLocks noGrp="1"/>
          </p:cNvSpPr>
          <p:nvPr>
            <p:ph type="ftr" sz="quarter" idx="11"/>
          </p:nvPr>
        </p:nvSpPr>
        <p:spPr>
          <a:xfrm>
            <a:off x="2572120" y="6221265"/>
            <a:ext cx="7619999" cy="365125"/>
          </a:xfrm>
        </p:spPr>
        <p:txBody>
          <a:bodyPr/>
          <a:lstStyle/>
          <a:p>
            <a:r>
              <a:rPr lang="vi-VN"/>
              <a:t>Nhân viên đào tạo tại doanh nghiệp</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16</a:t>
            </a:fld>
            <a:endParaRPr lang="en-US" dirty="0"/>
          </a:p>
        </p:txBody>
      </p:sp>
      <p:sp>
        <p:nvSpPr>
          <p:cNvPr id="5" name="Rectangle 4"/>
          <p:cNvSpPr/>
          <p:nvPr/>
        </p:nvSpPr>
        <p:spPr>
          <a:xfrm>
            <a:off x="1454149" y="2031947"/>
            <a:ext cx="9775064" cy="2062103"/>
          </a:xfrm>
          <a:prstGeom prst="rect">
            <a:avLst/>
          </a:prstGeom>
        </p:spPr>
        <p:txBody>
          <a:bodyPr wrap="square">
            <a:spAutoFit/>
          </a:bodyPr>
          <a:lstStyle/>
          <a:p>
            <a:pPr algn="just"/>
            <a:r>
              <a:rPr lang="en-US" sz="3200" b="1" dirty="0">
                <a:solidFill>
                  <a:srgbClr val="0070C0"/>
                </a:solidFill>
                <a:latin typeface="Arial" panose="020B0604020202020204" pitchFamily="34" charset="0"/>
                <a:cs typeface="Arial" panose="020B0604020202020204" pitchFamily="34" charset="0"/>
              </a:rPr>
              <a:t>  </a:t>
            </a:r>
          </a:p>
          <a:p>
            <a:pPr algn="ctr"/>
            <a:r>
              <a:rPr lang="en-US" sz="3200" b="1" dirty="0">
                <a:solidFill>
                  <a:srgbClr val="0070C0"/>
                </a:solidFill>
                <a:latin typeface="Arial" panose="020B0604020202020204" pitchFamily="34" charset="0"/>
                <a:cs typeface="Arial" panose="020B0604020202020204" pitchFamily="34" charset="0"/>
              </a:rPr>
              <a:t>KHÓA HỌC TRỰC TUYẾN </a:t>
            </a:r>
          </a:p>
          <a:p>
            <a:pPr algn="ctr"/>
            <a:endParaRPr lang="en-US" sz="3200" b="1" dirty="0">
              <a:solidFill>
                <a:srgbClr val="0070C0"/>
              </a:solidFill>
              <a:latin typeface="Arial" panose="020B0604020202020204" pitchFamily="34" charset="0"/>
              <a:cs typeface="Arial" panose="020B0604020202020204" pitchFamily="34" charset="0"/>
            </a:endParaRPr>
          </a:p>
          <a:p>
            <a:r>
              <a:rPr lang="en-US" sz="3200" b="1" dirty="0">
                <a:solidFill>
                  <a:srgbClr val="0070C0"/>
                </a:solidFill>
                <a:latin typeface="Arial" panose="020B0604020202020204" pitchFamily="34" charset="0"/>
                <a:cs typeface="Arial" panose="020B0604020202020204" pitchFamily="34" charset="0"/>
              </a:rPr>
              <a:t> </a:t>
            </a:r>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282758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EEB315-340F-4DA9-9A9F-2A70D7F77B36}" type="datetime1">
              <a:rPr lang="en-US" smtClean="0"/>
              <a:t>6/16/2022</a:t>
            </a:fld>
            <a:endParaRPr lang="en-US" dirty="0"/>
          </a:p>
        </p:txBody>
      </p:sp>
      <p:sp>
        <p:nvSpPr>
          <p:cNvPr id="3" name="Footer Placeholder 2"/>
          <p:cNvSpPr>
            <a:spLocks noGrp="1"/>
          </p:cNvSpPr>
          <p:nvPr>
            <p:ph type="ftr" sz="quarter" idx="11"/>
          </p:nvPr>
        </p:nvSpPr>
        <p:spPr/>
        <p:txBody>
          <a:bodyPr/>
          <a:lstStyle/>
          <a:p>
            <a:r>
              <a:rPr lang="vi-VN"/>
              <a:t>Nhân viên đào tạo tại doanh nghiệp</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17</a:t>
            </a:fld>
            <a:endParaRPr lang="en-US" dirty="0"/>
          </a:p>
        </p:txBody>
      </p:sp>
      <p:sp>
        <p:nvSpPr>
          <p:cNvPr id="5" name="Rectangle 4"/>
          <p:cNvSpPr/>
          <p:nvPr/>
        </p:nvSpPr>
        <p:spPr>
          <a:xfrm>
            <a:off x="1421993" y="871378"/>
            <a:ext cx="9805972" cy="4925194"/>
          </a:xfrm>
          <a:prstGeom prst="rect">
            <a:avLst/>
          </a:prstGeom>
        </p:spPr>
        <p:txBody>
          <a:bodyPr wrap="square">
            <a:spAutoFit/>
          </a:bodyPr>
          <a:lstStyle/>
          <a:p>
            <a:pPr>
              <a:spcAft>
                <a:spcPts val="600"/>
              </a:spcAft>
            </a:pPr>
            <a:r>
              <a:rPr lang="en-US" sz="2800" b="1" dirty="0" err="1">
                <a:solidFill>
                  <a:srgbClr val="0070C0"/>
                </a:solidFill>
                <a:latin typeface="Arial" panose="020B0604020202020204" pitchFamily="34" charset="0"/>
                <a:cs typeface="Arial" panose="020B0604020202020204" pitchFamily="34" charset="0"/>
              </a:rPr>
              <a:t>Mục</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tiêu</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của</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khóa</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học</a:t>
            </a:r>
            <a:endParaRPr lang="en-US" sz="2800" b="1" dirty="0">
              <a:solidFill>
                <a:srgbClr val="0070C0"/>
              </a:solidFill>
              <a:latin typeface="Arial" panose="020B0604020202020204" pitchFamily="34" charset="0"/>
              <a:cs typeface="Arial" panose="020B0604020202020204" pitchFamily="34" charset="0"/>
            </a:endParaRPr>
          </a:p>
          <a:p>
            <a:pPr>
              <a:lnSpc>
                <a:spcPct val="115000"/>
              </a:lnSpc>
              <a:spcBef>
                <a:spcPts val="600"/>
              </a:spcBef>
              <a:spcAft>
                <a:spcPts val="600"/>
              </a:spcAft>
            </a:pPr>
            <a:r>
              <a:rPr lang="en-US" sz="2400" dirty="0">
                <a:effectLst/>
                <a:latin typeface="Arial" panose="020B0604020202020204" pitchFamily="34" charset="0"/>
                <a:ea typeface="Calibri" panose="020F0502020204030204" pitchFamily="34" charset="0"/>
                <a:cs typeface="Arial" panose="020B0604020202020204" pitchFamily="34" charset="0"/>
              </a:rPr>
              <a:t>Sau khi </a:t>
            </a:r>
            <a:r>
              <a:rPr lang="en-US" sz="2400" dirty="0" err="1">
                <a:effectLst/>
                <a:latin typeface="Arial" panose="020B0604020202020204" pitchFamily="34" charset="0"/>
                <a:ea typeface="Calibri" panose="020F0502020204030204" pitchFamily="34" charset="0"/>
                <a:cs typeface="Arial" panose="020B0604020202020204" pitchFamily="34" charset="0"/>
              </a:rPr>
              <a:t>hoàn</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thành</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khóa</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học</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trực</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tuyến</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người</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học</a:t>
            </a:r>
            <a:r>
              <a:rPr lang="en-US" sz="2400" dirty="0">
                <a:latin typeface="Arial" panose="020B0604020202020204" pitchFamily="34" charset="0"/>
                <a:ea typeface="Calibri" panose="020F0502020204030204" pitchFamily="34" charset="0"/>
                <a:cs typeface="Arial" panose="020B0604020202020204" pitchFamily="34" charset="0"/>
              </a:rPr>
              <a:t> </a:t>
            </a:r>
          </a:p>
          <a:p>
            <a:pPr marL="342900" indent="-342900">
              <a:lnSpc>
                <a:spcPct val="115000"/>
              </a:lnSpc>
              <a:spcBef>
                <a:spcPts val="600"/>
              </a:spcBef>
              <a:spcAft>
                <a:spcPts val="600"/>
              </a:spcAft>
              <a:buFont typeface="Wingdings" panose="05000000000000000000" pitchFamily="2" charset="2"/>
              <a:buChar char="§"/>
            </a:pPr>
            <a:r>
              <a:rPr lang="en-US" sz="2400" dirty="0" err="1">
                <a:latin typeface="Arial" panose="020B0604020202020204" pitchFamily="34" charset="0"/>
                <a:ea typeface="Calibri" panose="020F0502020204030204" pitchFamily="34" charset="0"/>
                <a:cs typeface="Arial" panose="020B0604020202020204" pitchFamily="34" charset="0"/>
              </a:rPr>
              <a:t>Có</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kiến</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thức</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nền</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tảng</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để</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hình</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thành</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năng</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lực</a:t>
            </a:r>
            <a:r>
              <a:rPr lang="en-US" sz="2400" dirty="0">
                <a:effectLst/>
                <a:latin typeface="Arial" panose="020B0604020202020204" pitchFamily="34" charset="0"/>
                <a:ea typeface="Calibri" panose="020F0502020204030204" pitchFamily="34" charset="0"/>
                <a:cs typeface="Arial" panose="020B0604020202020204" pitchFamily="34" charset="0"/>
              </a:rPr>
              <a:t> thực </a:t>
            </a:r>
            <a:r>
              <a:rPr lang="en-US" sz="2400" dirty="0" err="1">
                <a:effectLst/>
                <a:latin typeface="Arial" panose="020B0604020202020204" pitchFamily="34" charset="0"/>
                <a:ea typeface="Calibri" panose="020F0502020204030204" pitchFamily="34" charset="0"/>
                <a:cs typeface="Arial" panose="020B0604020202020204" pitchFamily="34" charset="0"/>
              </a:rPr>
              <a:t>hiện</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chức</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năng</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quản</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lí</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điều</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phối</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đào</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tạo</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tại</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doanh</a:t>
            </a:r>
            <a:r>
              <a:rPr lang="en-US" sz="2400" dirty="0">
                <a:effectLst/>
                <a:latin typeface="Arial" panose="020B0604020202020204" pitchFamily="34" charset="0"/>
                <a:ea typeface="Calibri" panose="020F0502020204030204" pitchFamily="34" charset="0"/>
                <a:cs typeface="Arial" panose="020B0604020202020204" pitchFamily="34" charset="0"/>
              </a:rPr>
              <a:t> nghiệp </a:t>
            </a:r>
            <a:r>
              <a:rPr lang="en-US" sz="2400" dirty="0" err="1">
                <a:effectLst/>
                <a:latin typeface="Arial" panose="020B0604020202020204" pitchFamily="34" charset="0"/>
                <a:ea typeface="Calibri" panose="020F0502020204030204" pitchFamily="34" charset="0"/>
                <a:cs typeface="Arial" panose="020B0604020202020204" pitchFamily="34" charset="0"/>
              </a:rPr>
              <a:t>và</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kết</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nối</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với</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cơ</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sở</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giáo</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dục</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đào</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tạo</a:t>
            </a:r>
            <a:r>
              <a:rPr lang="en-US" sz="2400" dirty="0">
                <a:effectLst/>
                <a:latin typeface="Arial" panose="020B0604020202020204" pitchFamily="34" charset="0"/>
                <a:ea typeface="Calibri" panose="020F0502020204030204" pitchFamily="34" charset="0"/>
                <a:cs typeface="Arial" panose="020B0604020202020204" pitchFamily="34" charset="0"/>
              </a:rPr>
              <a:t>; </a:t>
            </a:r>
          </a:p>
          <a:p>
            <a:pPr marL="342900" indent="-342900">
              <a:lnSpc>
                <a:spcPct val="115000"/>
              </a:lnSpc>
              <a:spcBef>
                <a:spcPts val="600"/>
              </a:spcBef>
              <a:spcAft>
                <a:spcPts val="600"/>
              </a:spcAft>
              <a:buFont typeface="Wingdings" panose="05000000000000000000" pitchFamily="2" charset="2"/>
              <a:buChar char="§"/>
            </a:pPr>
            <a:r>
              <a:rPr lang="en-US" sz="2400" dirty="0" err="1">
                <a:latin typeface="Arial" panose="020B0604020202020204" pitchFamily="34" charset="0"/>
                <a:ea typeface="Calibri" panose="020F0502020204030204" pitchFamily="34" charset="0"/>
                <a:cs typeface="Arial" panose="020B0604020202020204" pitchFamily="34" charset="0"/>
              </a:rPr>
              <a:t>Có</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khả</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năng</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tham</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gia</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khóa</a:t>
            </a:r>
            <a:r>
              <a:rPr lang="en-US" sz="2400" dirty="0">
                <a:latin typeface="Arial" panose="020B0604020202020204" pitchFamily="34" charset="0"/>
                <a:ea typeface="Calibri" panose="020F0502020204030204" pitchFamily="34" charset="0"/>
                <a:cs typeface="Arial" panose="020B0604020202020204" pitchFamily="34" charset="0"/>
              </a:rPr>
              <a:t> học </a:t>
            </a:r>
            <a:r>
              <a:rPr lang="en-US" sz="2400" dirty="0" err="1">
                <a:latin typeface="Arial" panose="020B0604020202020204" pitchFamily="34" charset="0"/>
                <a:ea typeface="Calibri" panose="020F0502020204030204" pitchFamily="34" charset="0"/>
                <a:cs typeface="Arial" panose="020B0604020202020204" pitchFamily="34" charset="0"/>
              </a:rPr>
              <a:t>trực</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tiếp</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để</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hoàn</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thành</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chương</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trình</a:t>
            </a:r>
            <a:r>
              <a:rPr lang="en-US" sz="2400" dirty="0">
                <a:latin typeface="Arial" panose="020B0604020202020204" pitchFamily="34" charset="0"/>
                <a:ea typeface="Calibri" panose="020F0502020204030204" pitchFamily="34" charset="0"/>
                <a:cs typeface="Arial" panose="020B0604020202020204" pitchFamily="34" charset="0"/>
              </a:rPr>
              <a:t> </a:t>
            </a:r>
            <a:r>
              <a:rPr lang="de-DE" sz="2400" dirty="0">
                <a:effectLst/>
                <a:latin typeface="Arial" panose="020B0604020202020204" pitchFamily="34" charset="0"/>
                <a:ea typeface="Times New Roman" panose="02020603050405020304" pitchFamily="18" charset="0"/>
                <a:cs typeface="Arial" panose="020B0604020202020204" pitchFamily="34" charset="0"/>
              </a:rPr>
              <a:t>bồi dưỡng kĩ năng quản lí cho nhân viên đào tạo tại doanh nghiệp và nhận chứng chỉ.</a:t>
            </a:r>
            <a:endParaRPr lang="en-US" sz="2400" dirty="0">
              <a:effectLst/>
              <a:latin typeface="Arial" panose="020B0604020202020204" pitchFamily="34" charset="0"/>
              <a:ea typeface="Calibri" panose="020F0502020204030204" pitchFamily="34" charset="0"/>
              <a:cs typeface="Arial" panose="020B0604020202020204" pitchFamily="34" charset="0"/>
            </a:endParaRPr>
          </a:p>
          <a:p>
            <a:pPr marL="342900" indent="-342900">
              <a:lnSpc>
                <a:spcPct val="115000"/>
              </a:lnSpc>
              <a:spcBef>
                <a:spcPts val="600"/>
              </a:spcBef>
              <a:spcAft>
                <a:spcPts val="600"/>
              </a:spcAft>
              <a:buFont typeface="Wingdings" panose="05000000000000000000" pitchFamily="2" charset="2"/>
              <a:buChar char="§"/>
            </a:pPr>
            <a:r>
              <a:rPr lang="en-US" sz="2400" dirty="0" err="1">
                <a:effectLst/>
                <a:latin typeface="Arial" panose="020B0604020202020204" pitchFamily="34" charset="0"/>
                <a:ea typeface="Calibri" panose="020F0502020204030204" pitchFamily="34" charset="0"/>
                <a:cs typeface="Arial" panose="020B0604020202020204" pitchFamily="34" charset="0"/>
              </a:rPr>
              <a:t>Có</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khả</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năng</a:t>
            </a:r>
            <a:r>
              <a:rPr lang="en-US" sz="2400" dirty="0">
                <a:effectLst/>
                <a:latin typeface="Arial" panose="020B0604020202020204" pitchFamily="34" charset="0"/>
                <a:ea typeface="Calibri" panose="020F0502020204030204" pitchFamily="34" charset="0"/>
                <a:cs typeface="Arial" panose="020B0604020202020204" pitchFamily="34" charset="0"/>
              </a:rPr>
              <a:t> v</a:t>
            </a:r>
            <a:r>
              <a:rPr lang="de-DE" sz="2400" dirty="0">
                <a:effectLst/>
                <a:latin typeface="Arial" panose="020B0604020202020204" pitchFamily="34" charset="0"/>
                <a:ea typeface="Times New Roman" panose="02020603050405020304" pitchFamily="18" charset="0"/>
                <a:cs typeface="Arial" panose="020B0604020202020204" pitchFamily="34" charset="0"/>
              </a:rPr>
              <a:t>ận hành, khai thác, sử dụng nền tảng LMS với ứng dụng Ulearning để thực hiện khóa học trực tuyến.</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0450158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13592D2-30F3-0674-CA2D-135A927D76F6}"/>
              </a:ext>
            </a:extLst>
          </p:cNvPr>
          <p:cNvSpPr>
            <a:spLocks noGrp="1"/>
          </p:cNvSpPr>
          <p:nvPr>
            <p:ph type="sldNum" sz="quarter" idx="12"/>
          </p:nvPr>
        </p:nvSpPr>
        <p:spPr/>
        <p:txBody>
          <a:bodyPr/>
          <a:lstStyle/>
          <a:p>
            <a:fld id="{D57F1E4F-1CFF-5643-939E-217C01CDF565}" type="slidenum">
              <a:rPr lang="en-US" smtClean="0"/>
              <a:pPr/>
              <a:t>18</a:t>
            </a:fld>
            <a:endParaRPr lang="en-US" dirty="0"/>
          </a:p>
        </p:txBody>
      </p:sp>
      <p:sp>
        <p:nvSpPr>
          <p:cNvPr id="3" name="TextBox 2">
            <a:extLst>
              <a:ext uri="{FF2B5EF4-FFF2-40B4-BE49-F238E27FC236}">
                <a16:creationId xmlns:a16="http://schemas.microsoft.com/office/drawing/2014/main" id="{FDA11253-7564-FE6F-D4FC-051F7AC3A380}"/>
              </a:ext>
            </a:extLst>
          </p:cNvPr>
          <p:cNvSpPr txBox="1"/>
          <p:nvPr/>
        </p:nvSpPr>
        <p:spPr>
          <a:xfrm>
            <a:off x="2168165" y="1008671"/>
            <a:ext cx="10143241" cy="5126019"/>
          </a:xfrm>
          <a:prstGeom prst="rect">
            <a:avLst/>
          </a:prstGeom>
          <a:noFill/>
        </p:spPr>
        <p:txBody>
          <a:bodyPr wrap="square" rtlCol="0">
            <a:spAutoFit/>
          </a:bodyPr>
          <a:lstStyle/>
          <a:p>
            <a:r>
              <a:rPr lang="en-US" sz="2800" b="1" dirty="0" err="1">
                <a:solidFill>
                  <a:srgbClr val="0070C0"/>
                </a:solidFill>
                <a:latin typeface="Arial" panose="020B0604020202020204" pitchFamily="34" charset="0"/>
                <a:cs typeface="Arial" panose="020B0604020202020204" pitchFamily="34" charset="0"/>
              </a:rPr>
              <a:t>Nội</a:t>
            </a:r>
            <a:r>
              <a:rPr lang="en-US" sz="2800" b="1" dirty="0">
                <a:solidFill>
                  <a:srgbClr val="0070C0"/>
                </a:solidFill>
                <a:latin typeface="Arial" panose="020B0604020202020204" pitchFamily="34" charset="0"/>
                <a:cs typeface="Arial" panose="020B0604020202020204" pitchFamily="34" charset="0"/>
              </a:rPr>
              <a:t> dung </a:t>
            </a:r>
            <a:r>
              <a:rPr lang="en-US" sz="2800" b="1" dirty="0" err="1">
                <a:solidFill>
                  <a:srgbClr val="0070C0"/>
                </a:solidFill>
                <a:latin typeface="Arial" panose="020B0604020202020204" pitchFamily="34" charset="0"/>
                <a:cs typeface="Arial" panose="020B0604020202020204" pitchFamily="34" charset="0"/>
              </a:rPr>
              <a:t>khóa</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học</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trực</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tuyến</a:t>
            </a:r>
            <a:endParaRPr lang="en-US" sz="2800" b="1" dirty="0">
              <a:solidFill>
                <a:srgbClr val="0070C0"/>
              </a:solidFill>
              <a:latin typeface="Arial" panose="020B0604020202020204" pitchFamily="34" charset="0"/>
              <a:cs typeface="Arial" panose="020B0604020202020204" pitchFamily="34" charset="0"/>
            </a:endParaRPr>
          </a:p>
          <a:p>
            <a:endParaRPr lang="en-US" sz="2400" b="1" dirty="0">
              <a:solidFill>
                <a:srgbClr val="0070C0"/>
              </a:solidFill>
              <a:latin typeface="Arial" panose="020B0604020202020204" pitchFamily="34" charset="0"/>
              <a:cs typeface="Arial" panose="020B0604020202020204" pitchFamily="34" charset="0"/>
            </a:endParaRPr>
          </a:p>
          <a:p>
            <a:pPr marL="0" marR="0">
              <a:lnSpc>
                <a:spcPct val="115000"/>
              </a:lnSpc>
              <a:spcBef>
                <a:spcPts val="600"/>
              </a:spcBef>
              <a:spcAft>
                <a:spcPts val="600"/>
              </a:spcAft>
            </a:pPr>
            <a:r>
              <a:rPr lang="en-US" sz="2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gồm</a:t>
            </a:r>
            <a:r>
              <a:rPr lang="en-US" sz="2200" dirty="0">
                <a:solidFill>
                  <a:schemeClr val="tx1"/>
                </a:solidFill>
                <a:effectLst/>
                <a:latin typeface="Arial" panose="020B0604020202020204" pitchFamily="34" charset="0"/>
                <a:ea typeface="Calibri" panose="020F0502020204030204" pitchFamily="34" charset="0"/>
                <a:cs typeface="Arial" panose="020B0604020202020204" pitchFamily="34" charset="0"/>
              </a:rPr>
              <a:t> 6 </a:t>
            </a:r>
            <a:r>
              <a:rPr lang="en-US" sz="2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bài</a:t>
            </a:r>
            <a:r>
              <a:rPr lang="en-US" sz="22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học</a:t>
            </a:r>
            <a:r>
              <a:rPr lang="en-US" sz="2200" dirty="0">
                <a:latin typeface="Arial" panose="020B0604020202020204" pitchFamily="34" charset="0"/>
                <a:ea typeface="Calibri" panose="020F0502020204030204" pitchFamily="34" charset="0"/>
                <a:cs typeface="Arial" panose="020B0604020202020204" pitchFamily="34" charset="0"/>
              </a:rPr>
              <a:t>:</a:t>
            </a:r>
            <a:endParaRPr lang="en-US" sz="22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600"/>
              </a:spcBef>
              <a:spcAft>
                <a:spcPts val="600"/>
              </a:spcAft>
            </a:pPr>
            <a:r>
              <a:rPr lang="en-US" sz="2200" dirty="0">
                <a:solidFill>
                  <a:schemeClr val="tx1"/>
                </a:solidFill>
                <a:effectLst/>
                <a:latin typeface="Arial" panose="020B0604020202020204" pitchFamily="34" charset="0"/>
                <a:ea typeface="Calibri" panose="020F0502020204030204" pitchFamily="34" charset="0"/>
                <a:cs typeface="Arial" panose="020B0604020202020204" pitchFamily="34" charset="0"/>
              </a:rPr>
              <a:t>LU01: </a:t>
            </a:r>
            <a:r>
              <a:rPr lang="en-US" sz="2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Những</a:t>
            </a:r>
            <a:r>
              <a:rPr lang="en-US" sz="22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vấn</a:t>
            </a:r>
            <a:r>
              <a:rPr lang="en-US" sz="22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đề</a:t>
            </a:r>
            <a:r>
              <a:rPr lang="en-US" sz="22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chung</a:t>
            </a:r>
            <a:r>
              <a:rPr lang="en-US" sz="22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của</a:t>
            </a:r>
            <a:r>
              <a:rPr lang="en-US" sz="2200" dirty="0">
                <a:solidFill>
                  <a:schemeClr val="tx1"/>
                </a:solidFill>
                <a:effectLst/>
                <a:latin typeface="Arial" panose="020B0604020202020204" pitchFamily="34" charset="0"/>
                <a:ea typeface="Calibri" panose="020F0502020204030204" pitchFamily="34" charset="0"/>
                <a:cs typeface="Arial" panose="020B0604020202020204" pitchFamily="34" charset="0"/>
              </a:rPr>
              <a:t> GDNN </a:t>
            </a:r>
            <a:r>
              <a:rPr lang="en-US" sz="2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và</a:t>
            </a:r>
            <a:r>
              <a:rPr lang="en-US" sz="22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Đào</a:t>
            </a:r>
            <a:r>
              <a:rPr lang="en-US" sz="22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tạo</a:t>
            </a:r>
            <a:r>
              <a:rPr lang="en-US" sz="22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tại</a:t>
            </a:r>
            <a:r>
              <a:rPr lang="en-US" sz="22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doanh</a:t>
            </a:r>
            <a:r>
              <a:rPr lang="en-US" sz="220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en-US" sz="2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nghiệp</a:t>
            </a:r>
            <a:endParaRPr lang="en-US" sz="22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600"/>
              </a:spcBef>
              <a:spcAft>
                <a:spcPts val="600"/>
              </a:spcAft>
            </a:pPr>
            <a:r>
              <a:rPr lang="en-US" sz="2200" dirty="0">
                <a:solidFill>
                  <a:schemeClr val="tx1"/>
                </a:solidFill>
                <a:effectLst/>
                <a:latin typeface="Arial" panose="020B0604020202020204" pitchFamily="34" charset="0"/>
                <a:cs typeface="Arial" panose="020B0604020202020204" pitchFamily="34" charset="0"/>
              </a:rPr>
              <a:t>LU02: </a:t>
            </a:r>
            <a:r>
              <a:rPr lang="en-US" sz="2200" dirty="0" err="1">
                <a:solidFill>
                  <a:schemeClr val="tx1"/>
                </a:solidFill>
                <a:effectLst/>
                <a:latin typeface="Arial" panose="020B0604020202020204" pitchFamily="34" charset="0"/>
                <a:cs typeface="Arial" panose="020B0604020202020204" pitchFamily="34" charset="0"/>
              </a:rPr>
              <a:t>Xác</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định</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nhu</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cầu</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đào</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tạo</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nội</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bộ</a:t>
            </a:r>
            <a:endParaRPr lang="en-US" sz="2200" dirty="0">
              <a:solidFill>
                <a:schemeClr val="tx1"/>
              </a:solidFill>
              <a:effectLst/>
              <a:latin typeface="Arial" panose="020B0604020202020204" pitchFamily="34" charset="0"/>
              <a:cs typeface="Arial" panose="020B0604020202020204" pitchFamily="34" charset="0"/>
            </a:endParaRPr>
          </a:p>
          <a:p>
            <a:pPr marL="0" marR="0">
              <a:lnSpc>
                <a:spcPct val="115000"/>
              </a:lnSpc>
              <a:spcBef>
                <a:spcPts val="600"/>
              </a:spcBef>
              <a:spcAft>
                <a:spcPts val="600"/>
              </a:spcAft>
            </a:pPr>
            <a:r>
              <a:rPr lang="en-US" sz="2200" dirty="0">
                <a:solidFill>
                  <a:schemeClr val="tx1"/>
                </a:solidFill>
                <a:effectLst/>
                <a:latin typeface="Arial" panose="020B0604020202020204" pitchFamily="34" charset="0"/>
                <a:cs typeface="Arial" panose="020B0604020202020204" pitchFamily="34" charset="0"/>
              </a:rPr>
              <a:t>LU03: </a:t>
            </a:r>
            <a:r>
              <a:rPr lang="en-US" sz="2200" dirty="0" err="1">
                <a:solidFill>
                  <a:schemeClr val="tx1"/>
                </a:solidFill>
                <a:effectLst/>
                <a:latin typeface="Arial" panose="020B0604020202020204" pitchFamily="34" charset="0"/>
                <a:cs typeface="Arial" panose="020B0604020202020204" pitchFamily="34" charset="0"/>
              </a:rPr>
              <a:t>Đánh</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giá</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năng</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lực</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liên</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kết</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đào</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tạo</a:t>
            </a:r>
            <a:endParaRPr lang="en-US" sz="2200" dirty="0">
              <a:solidFill>
                <a:schemeClr val="tx1"/>
              </a:solidFill>
              <a:effectLst/>
              <a:latin typeface="Arial" panose="020B0604020202020204" pitchFamily="34" charset="0"/>
              <a:cs typeface="Arial" panose="020B0604020202020204" pitchFamily="34" charset="0"/>
            </a:endParaRPr>
          </a:p>
          <a:p>
            <a:pPr marL="0" marR="0">
              <a:lnSpc>
                <a:spcPct val="115000"/>
              </a:lnSpc>
              <a:spcBef>
                <a:spcPts val="600"/>
              </a:spcBef>
              <a:spcAft>
                <a:spcPts val="600"/>
              </a:spcAft>
            </a:pPr>
            <a:r>
              <a:rPr lang="en-US" sz="2200" dirty="0">
                <a:solidFill>
                  <a:schemeClr val="tx1"/>
                </a:solidFill>
                <a:effectLst/>
                <a:latin typeface="Arial" panose="020B0604020202020204" pitchFamily="34" charset="0"/>
                <a:cs typeface="Arial" panose="020B0604020202020204" pitchFamily="34" charset="0"/>
              </a:rPr>
              <a:t>LU04: </a:t>
            </a:r>
            <a:r>
              <a:rPr lang="en-US" sz="2200" dirty="0" err="1">
                <a:solidFill>
                  <a:schemeClr val="tx1"/>
                </a:solidFill>
                <a:effectLst/>
                <a:latin typeface="Arial" panose="020B0604020202020204" pitchFamily="34" charset="0"/>
                <a:cs typeface="Arial" panose="020B0604020202020204" pitchFamily="34" charset="0"/>
              </a:rPr>
              <a:t>Đánh</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giá</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yêu</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cầu</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đào</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tạo</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và</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Lập</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kế</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hoạch</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đào</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tạo</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tại</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doanh</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nghiệp</a:t>
            </a:r>
            <a:endParaRPr lang="en-US" sz="2200" dirty="0">
              <a:solidFill>
                <a:schemeClr val="tx1"/>
              </a:solidFill>
              <a:effectLst/>
              <a:latin typeface="Arial" panose="020B0604020202020204" pitchFamily="34" charset="0"/>
              <a:cs typeface="Arial" panose="020B0604020202020204" pitchFamily="34" charset="0"/>
            </a:endParaRPr>
          </a:p>
          <a:p>
            <a:pPr marL="0" marR="0">
              <a:lnSpc>
                <a:spcPct val="115000"/>
              </a:lnSpc>
              <a:spcBef>
                <a:spcPts val="600"/>
              </a:spcBef>
              <a:spcAft>
                <a:spcPts val="600"/>
              </a:spcAft>
            </a:pPr>
            <a:r>
              <a:rPr lang="en-US" sz="2200" dirty="0">
                <a:solidFill>
                  <a:schemeClr val="tx1"/>
                </a:solidFill>
                <a:effectLst/>
                <a:latin typeface="Arial" panose="020B0604020202020204" pitchFamily="34" charset="0"/>
                <a:cs typeface="Arial" panose="020B0604020202020204" pitchFamily="34" charset="0"/>
              </a:rPr>
              <a:t>LU05: </a:t>
            </a:r>
            <a:r>
              <a:rPr lang="en-US" sz="2200" dirty="0" err="1">
                <a:solidFill>
                  <a:schemeClr val="tx1"/>
                </a:solidFill>
                <a:effectLst/>
                <a:latin typeface="Arial" panose="020B0604020202020204" pitchFamily="34" charset="0"/>
                <a:cs typeface="Arial" panose="020B0604020202020204" pitchFamily="34" charset="0"/>
              </a:rPr>
              <a:t>Tổ</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chức</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thực</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hiện-Giám</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sát</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và</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Đánh</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giá</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đào</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tạo</a:t>
            </a:r>
            <a:endParaRPr lang="en-US" sz="2200" dirty="0">
              <a:solidFill>
                <a:schemeClr val="tx1"/>
              </a:solidFill>
              <a:effectLst/>
              <a:latin typeface="Arial" panose="020B0604020202020204" pitchFamily="34" charset="0"/>
              <a:cs typeface="Arial" panose="020B0604020202020204" pitchFamily="34" charset="0"/>
            </a:endParaRPr>
          </a:p>
          <a:p>
            <a:pPr marL="0" marR="0">
              <a:lnSpc>
                <a:spcPct val="115000"/>
              </a:lnSpc>
              <a:spcBef>
                <a:spcPts val="600"/>
              </a:spcBef>
              <a:spcAft>
                <a:spcPts val="600"/>
              </a:spcAft>
            </a:pPr>
            <a:r>
              <a:rPr lang="en-US" sz="2200" dirty="0">
                <a:solidFill>
                  <a:schemeClr val="tx1"/>
                </a:solidFill>
                <a:effectLst/>
                <a:latin typeface="Arial" panose="020B0604020202020204" pitchFamily="34" charset="0"/>
                <a:cs typeface="Arial" panose="020B0604020202020204" pitchFamily="34" charset="0"/>
              </a:rPr>
              <a:t>LU06: </a:t>
            </a:r>
            <a:r>
              <a:rPr lang="en-US" sz="2200" dirty="0" err="1">
                <a:solidFill>
                  <a:schemeClr val="tx1"/>
                </a:solidFill>
                <a:effectLst/>
                <a:latin typeface="Arial" panose="020B0604020202020204" pitchFamily="34" charset="0"/>
                <a:cs typeface="Arial" panose="020B0604020202020204" pitchFamily="34" charset="0"/>
              </a:rPr>
              <a:t>Phát</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triển</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nhân</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lực</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và</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Xây</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dựng</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hệ</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thống</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đào</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tạo</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doanh</a:t>
            </a:r>
            <a:r>
              <a:rPr lang="en-US" sz="2200" dirty="0">
                <a:solidFill>
                  <a:schemeClr val="tx1"/>
                </a:solidFill>
                <a:effectLst/>
                <a:latin typeface="Arial" panose="020B0604020202020204" pitchFamily="34" charset="0"/>
                <a:cs typeface="Arial" panose="020B0604020202020204" pitchFamily="34" charset="0"/>
              </a:rPr>
              <a:t> </a:t>
            </a:r>
            <a:r>
              <a:rPr lang="en-US" sz="2200" dirty="0" err="1">
                <a:solidFill>
                  <a:schemeClr val="tx1"/>
                </a:solidFill>
                <a:effectLst/>
                <a:latin typeface="Arial" panose="020B0604020202020204" pitchFamily="34" charset="0"/>
                <a:cs typeface="Arial" panose="020B0604020202020204" pitchFamily="34" charset="0"/>
              </a:rPr>
              <a:t>nghiệp</a:t>
            </a:r>
            <a:endParaRPr lang="en-US" sz="2200" dirty="0">
              <a:solidFill>
                <a:schemeClr val="tx1"/>
              </a:solidFill>
              <a:effectLst/>
              <a:latin typeface="Arial" panose="020B0604020202020204" pitchFamily="34" charset="0"/>
              <a:cs typeface="Arial" panose="020B0604020202020204" pitchFamily="34" charset="0"/>
            </a:endParaRPr>
          </a:p>
          <a:p>
            <a:r>
              <a:rPr lang="en-US" sz="2400" b="1" dirty="0">
                <a:solidFill>
                  <a:srgbClr val="0070C0"/>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3588810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E59CAD-D845-4D9B-B7C5-8B0C0ED8EEBE}" type="datetime1">
              <a:rPr lang="en-US" smtClean="0"/>
              <a:t>6/16/2022</a:t>
            </a:fld>
            <a:endParaRPr lang="en-US" dirty="0"/>
          </a:p>
        </p:txBody>
      </p:sp>
      <p:sp>
        <p:nvSpPr>
          <p:cNvPr id="3" name="Footer Placeholder 2"/>
          <p:cNvSpPr>
            <a:spLocks noGrp="1"/>
          </p:cNvSpPr>
          <p:nvPr>
            <p:ph type="ftr" sz="quarter" idx="11"/>
          </p:nvPr>
        </p:nvSpPr>
        <p:spPr/>
        <p:txBody>
          <a:bodyPr/>
          <a:lstStyle/>
          <a:p>
            <a:r>
              <a:rPr lang="vi-VN"/>
              <a:t>Nhân viên đào tạo tại doanh nghiệp</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19</a:t>
            </a:fld>
            <a:endParaRPr lang="en-US" dirty="0"/>
          </a:p>
        </p:txBody>
      </p:sp>
      <p:sp>
        <p:nvSpPr>
          <p:cNvPr id="6" name="Rectangle 5"/>
          <p:cNvSpPr/>
          <p:nvPr/>
        </p:nvSpPr>
        <p:spPr>
          <a:xfrm>
            <a:off x="4038600" y="482024"/>
            <a:ext cx="6067733" cy="523220"/>
          </a:xfrm>
          <a:prstGeom prst="rect">
            <a:avLst/>
          </a:prstGeom>
        </p:spPr>
        <p:txBody>
          <a:bodyPr wrap="square">
            <a:spAutoFit/>
          </a:bodyPr>
          <a:lstStyle/>
          <a:p>
            <a:r>
              <a:rPr lang="en-US" sz="2800" b="1" dirty="0" err="1">
                <a:solidFill>
                  <a:srgbClr val="0070C0"/>
                </a:solidFill>
                <a:latin typeface="Arial" panose="020B0604020202020204" pitchFamily="34" charset="0"/>
                <a:cs typeface="Arial" panose="020B0604020202020204" pitchFamily="34" charset="0"/>
              </a:rPr>
              <a:t>Cấu</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trúc</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nội</a:t>
            </a:r>
            <a:r>
              <a:rPr lang="en-US" sz="2800" b="1" dirty="0">
                <a:solidFill>
                  <a:srgbClr val="0070C0"/>
                </a:solidFill>
                <a:latin typeface="Arial" panose="020B0604020202020204" pitchFamily="34" charset="0"/>
                <a:cs typeface="Arial" panose="020B0604020202020204" pitchFamily="34" charset="0"/>
              </a:rPr>
              <a:t> dung </a:t>
            </a:r>
            <a:r>
              <a:rPr lang="en-US" sz="2800" b="1" dirty="0" err="1">
                <a:solidFill>
                  <a:srgbClr val="0070C0"/>
                </a:solidFill>
                <a:latin typeface="Arial" panose="020B0604020202020204" pitchFamily="34" charset="0"/>
                <a:cs typeface="Arial" panose="020B0604020202020204" pitchFamily="34" charset="0"/>
              </a:rPr>
              <a:t>khóa</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học</a:t>
            </a:r>
            <a:r>
              <a:rPr lang="en-US" sz="2800" b="1" dirty="0">
                <a:solidFill>
                  <a:srgbClr val="0070C0"/>
                </a:solidFill>
                <a:latin typeface="Arial" panose="020B0604020202020204" pitchFamily="34" charset="0"/>
                <a:cs typeface="Arial" panose="020B0604020202020204" pitchFamily="34" charset="0"/>
              </a:rPr>
              <a:t>  </a:t>
            </a:r>
          </a:p>
        </p:txBody>
      </p:sp>
      <p:graphicFrame>
        <p:nvGraphicFramePr>
          <p:cNvPr id="5" name="Table 4">
            <a:extLst>
              <a:ext uri="{FF2B5EF4-FFF2-40B4-BE49-F238E27FC236}">
                <a16:creationId xmlns:a16="http://schemas.microsoft.com/office/drawing/2014/main" id="{183E01FD-E0A7-7A33-6ABE-7905CBAAFC03}"/>
              </a:ext>
            </a:extLst>
          </p:cNvPr>
          <p:cNvGraphicFramePr>
            <a:graphicFrameLocks noGrp="1"/>
          </p:cNvGraphicFramePr>
          <p:nvPr>
            <p:extLst>
              <p:ext uri="{D42A27DB-BD31-4B8C-83A1-F6EECF244321}">
                <p14:modId xmlns:p14="http://schemas.microsoft.com/office/powerpoint/2010/main" val="1238831288"/>
              </p:ext>
            </p:extLst>
          </p:nvPr>
        </p:nvGraphicFramePr>
        <p:xfrm>
          <a:off x="1324063" y="1125574"/>
          <a:ext cx="10029737" cy="4848836"/>
        </p:xfrm>
        <a:graphic>
          <a:graphicData uri="http://schemas.openxmlformats.org/drawingml/2006/table">
            <a:tbl>
              <a:tblPr firstRow="1" firstCol="1" bandRow="1">
                <a:tableStyleId>{5C22544A-7EE6-4342-B048-85BDC9FD1C3A}</a:tableStyleId>
              </a:tblPr>
              <a:tblGrid>
                <a:gridCol w="4727892">
                  <a:extLst>
                    <a:ext uri="{9D8B030D-6E8A-4147-A177-3AD203B41FA5}">
                      <a16:colId xmlns:a16="http://schemas.microsoft.com/office/drawing/2014/main" val="4019309261"/>
                    </a:ext>
                  </a:extLst>
                </a:gridCol>
                <a:gridCol w="1328559">
                  <a:extLst>
                    <a:ext uri="{9D8B030D-6E8A-4147-A177-3AD203B41FA5}">
                      <a16:colId xmlns:a16="http://schemas.microsoft.com/office/drawing/2014/main" val="1413342705"/>
                    </a:ext>
                  </a:extLst>
                </a:gridCol>
                <a:gridCol w="1330622">
                  <a:extLst>
                    <a:ext uri="{9D8B030D-6E8A-4147-A177-3AD203B41FA5}">
                      <a16:colId xmlns:a16="http://schemas.microsoft.com/office/drawing/2014/main" val="3278286667"/>
                    </a:ext>
                  </a:extLst>
                </a:gridCol>
                <a:gridCol w="1330622">
                  <a:extLst>
                    <a:ext uri="{9D8B030D-6E8A-4147-A177-3AD203B41FA5}">
                      <a16:colId xmlns:a16="http://schemas.microsoft.com/office/drawing/2014/main" val="1474127615"/>
                    </a:ext>
                  </a:extLst>
                </a:gridCol>
                <a:gridCol w="1312042">
                  <a:extLst>
                    <a:ext uri="{9D8B030D-6E8A-4147-A177-3AD203B41FA5}">
                      <a16:colId xmlns:a16="http://schemas.microsoft.com/office/drawing/2014/main" val="1134617072"/>
                    </a:ext>
                  </a:extLst>
                </a:gridCol>
              </a:tblGrid>
              <a:tr h="268494">
                <a:tc rowSpan="2">
                  <a:txBody>
                    <a:bodyPr/>
                    <a:lstStyle/>
                    <a:p>
                      <a:pPr marL="0" marR="0" algn="ctr">
                        <a:lnSpc>
                          <a:spcPct val="100000"/>
                        </a:lnSpc>
                        <a:spcBef>
                          <a:spcPts val="0"/>
                        </a:spcBef>
                        <a:spcAft>
                          <a:spcPts val="0"/>
                        </a:spcAft>
                      </a:pPr>
                      <a:r>
                        <a:rPr lang="en-US" sz="1600" b="1" dirty="0" err="1">
                          <a:solidFill>
                            <a:schemeClr val="tx1"/>
                          </a:solidFill>
                          <a:effectLst/>
                          <a:latin typeface="Arial" panose="020B0604020202020204" pitchFamily="34" charset="0"/>
                          <a:cs typeface="Arial" panose="020B0604020202020204" pitchFamily="34" charset="0"/>
                        </a:rPr>
                        <a:t>Bài</a:t>
                      </a:r>
                      <a:r>
                        <a:rPr lang="en-US" sz="1600" b="1" dirty="0">
                          <a:solidFill>
                            <a:schemeClr val="tx1"/>
                          </a:solidFill>
                          <a:effectLst/>
                          <a:latin typeface="Arial" panose="020B0604020202020204" pitchFamily="34" charset="0"/>
                          <a:cs typeface="Arial" panose="020B0604020202020204" pitchFamily="34" charset="0"/>
                        </a:rPr>
                        <a:t> </a:t>
                      </a:r>
                      <a:r>
                        <a:rPr lang="en-US" sz="1600" b="1" dirty="0" err="1">
                          <a:solidFill>
                            <a:schemeClr val="tx1"/>
                          </a:solidFill>
                          <a:effectLst/>
                          <a:latin typeface="Arial" panose="020B0604020202020204" pitchFamily="34" charset="0"/>
                          <a:cs typeface="Arial" panose="020B0604020202020204" pitchFamily="34" charset="0"/>
                        </a:rPr>
                        <a:t>học</a:t>
                      </a:r>
                      <a:r>
                        <a:rPr lang="en-US" sz="1600" b="1" dirty="0">
                          <a:solidFill>
                            <a:schemeClr val="tx1"/>
                          </a:solidFill>
                          <a:effectLst/>
                          <a:latin typeface="Arial" panose="020B0604020202020204" pitchFamily="34" charset="0"/>
                          <a:cs typeface="Arial" panose="020B0604020202020204" pitchFamily="34" charset="0"/>
                        </a:rPr>
                        <a:t> </a:t>
                      </a:r>
                      <a:r>
                        <a:rPr lang="en-US" sz="1600" b="1" dirty="0" err="1">
                          <a:solidFill>
                            <a:schemeClr val="tx1"/>
                          </a:solidFill>
                          <a:effectLst/>
                          <a:latin typeface="Arial" panose="020B0604020202020204" pitchFamily="34" charset="0"/>
                          <a:cs typeface="Arial" panose="020B0604020202020204" pitchFamily="34" charset="0"/>
                        </a:rPr>
                        <a:t>trực</a:t>
                      </a:r>
                      <a:r>
                        <a:rPr lang="en-US" sz="1600" b="1" dirty="0">
                          <a:solidFill>
                            <a:schemeClr val="tx1"/>
                          </a:solidFill>
                          <a:effectLst/>
                          <a:latin typeface="Arial" panose="020B0604020202020204" pitchFamily="34" charset="0"/>
                          <a:cs typeface="Arial" panose="020B0604020202020204" pitchFamily="34" charset="0"/>
                        </a:rPr>
                        <a:t> </a:t>
                      </a:r>
                      <a:r>
                        <a:rPr lang="en-US" sz="1600" b="1" dirty="0" err="1">
                          <a:solidFill>
                            <a:schemeClr val="tx1"/>
                          </a:solidFill>
                          <a:effectLst/>
                          <a:latin typeface="Arial" panose="020B0604020202020204" pitchFamily="34" charset="0"/>
                          <a:cs typeface="Arial" panose="020B0604020202020204" pitchFamily="34" charset="0"/>
                        </a:rPr>
                        <a:t>tuyến</a:t>
                      </a:r>
                      <a:endParaRPr lang="en-US" sz="16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4">
                  <a:txBody>
                    <a:bodyPr/>
                    <a:lstStyle/>
                    <a:p>
                      <a:pPr marL="0" marR="0" algn="ctr">
                        <a:lnSpc>
                          <a:spcPct val="100000"/>
                        </a:lnSpc>
                        <a:spcBef>
                          <a:spcPts val="0"/>
                        </a:spcBef>
                        <a:spcAft>
                          <a:spcPts val="0"/>
                        </a:spcAft>
                      </a:pPr>
                      <a:r>
                        <a:rPr lang="en-US" sz="1600" b="1" dirty="0" err="1">
                          <a:solidFill>
                            <a:schemeClr val="tx1"/>
                          </a:solidFill>
                          <a:effectLst/>
                          <a:latin typeface="Arial" panose="020B0604020202020204" pitchFamily="34" charset="0"/>
                          <a:cs typeface="Arial" panose="020B0604020202020204" pitchFamily="34" charset="0"/>
                        </a:rPr>
                        <a:t>Cấu</a:t>
                      </a:r>
                      <a:r>
                        <a:rPr lang="en-US" sz="1600" b="1" dirty="0">
                          <a:solidFill>
                            <a:schemeClr val="tx1"/>
                          </a:solidFill>
                          <a:effectLst/>
                          <a:latin typeface="Arial" panose="020B0604020202020204" pitchFamily="34" charset="0"/>
                          <a:cs typeface="Arial" panose="020B0604020202020204" pitchFamily="34" charset="0"/>
                        </a:rPr>
                        <a:t> </a:t>
                      </a:r>
                      <a:r>
                        <a:rPr lang="en-US" sz="1600" b="1" dirty="0" err="1">
                          <a:solidFill>
                            <a:schemeClr val="tx1"/>
                          </a:solidFill>
                          <a:effectLst/>
                          <a:latin typeface="Arial" panose="020B0604020202020204" pitchFamily="34" charset="0"/>
                          <a:cs typeface="Arial" panose="020B0604020202020204" pitchFamily="34" charset="0"/>
                        </a:rPr>
                        <a:t>trúc</a:t>
                      </a:r>
                      <a:r>
                        <a:rPr lang="en-US" sz="1600" b="1" dirty="0">
                          <a:solidFill>
                            <a:schemeClr val="tx1"/>
                          </a:solidFill>
                          <a:effectLst/>
                          <a:latin typeface="Arial" panose="020B0604020202020204" pitchFamily="34" charset="0"/>
                          <a:cs typeface="Arial" panose="020B0604020202020204" pitchFamily="34" charset="0"/>
                        </a:rPr>
                        <a:t> </a:t>
                      </a:r>
                      <a:r>
                        <a:rPr lang="en-US" sz="1600" b="1" dirty="0" err="1">
                          <a:solidFill>
                            <a:schemeClr val="tx1"/>
                          </a:solidFill>
                          <a:effectLst/>
                          <a:latin typeface="Arial" panose="020B0604020202020204" pitchFamily="34" charset="0"/>
                          <a:cs typeface="Arial" panose="020B0604020202020204" pitchFamily="34" charset="0"/>
                        </a:rPr>
                        <a:t>nội</a:t>
                      </a:r>
                      <a:r>
                        <a:rPr lang="en-US" sz="1600" b="1" dirty="0">
                          <a:solidFill>
                            <a:schemeClr val="tx1"/>
                          </a:solidFill>
                          <a:effectLst/>
                          <a:latin typeface="Arial" panose="020B0604020202020204" pitchFamily="34" charset="0"/>
                          <a:cs typeface="Arial" panose="020B0604020202020204" pitchFamily="34" charset="0"/>
                        </a:rPr>
                        <a:t> dung</a:t>
                      </a:r>
                      <a:endParaRPr lang="en-US" sz="16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677142302"/>
                  </a:ext>
                </a:extLst>
              </a:tr>
              <a:tr h="545801">
                <a:tc vMerge="1">
                  <a:txBody>
                    <a:bodyPr/>
                    <a:lstStyle/>
                    <a:p>
                      <a:endParaRPr lang="en-US"/>
                    </a:p>
                  </a:txBody>
                  <a:tcPr/>
                </a:tc>
                <a:tc>
                  <a:txBody>
                    <a:bodyPr/>
                    <a:lstStyle/>
                    <a:p>
                      <a:pPr marL="0" marR="0" algn="ctr">
                        <a:lnSpc>
                          <a:spcPct val="100000"/>
                        </a:lnSpc>
                        <a:spcBef>
                          <a:spcPts val="0"/>
                        </a:spcBef>
                        <a:spcAft>
                          <a:spcPts val="0"/>
                        </a:spcAft>
                      </a:pPr>
                      <a:r>
                        <a:rPr lang="en-US" sz="1600" b="0" dirty="0" err="1">
                          <a:solidFill>
                            <a:schemeClr val="tx1"/>
                          </a:solidFill>
                          <a:effectLst/>
                          <a:latin typeface="Arial" panose="020B0604020202020204" pitchFamily="34" charset="0"/>
                          <a:cs typeface="Arial" panose="020B0604020202020204" pitchFamily="34" charset="0"/>
                        </a:rPr>
                        <a:t>Bài</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giảng</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phần</a:t>
                      </a:r>
                      <a:r>
                        <a:rPr lang="en-US" sz="1600" b="0" dirty="0">
                          <a:solidFill>
                            <a:schemeClr val="tx1"/>
                          </a:solidFill>
                          <a:effectLst/>
                          <a:latin typeface="Arial" panose="020B0604020202020204" pitchFamily="34" charset="0"/>
                          <a:cs typeface="Arial" panose="020B0604020202020204" pitchFamily="34" charset="0"/>
                        </a:rPr>
                        <a:t>/video)</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dirty="0" err="1">
                          <a:solidFill>
                            <a:schemeClr val="tx1"/>
                          </a:solidFill>
                          <a:effectLst/>
                          <a:latin typeface="Arial" panose="020B0604020202020204" pitchFamily="34" charset="0"/>
                          <a:cs typeface="Arial" panose="020B0604020202020204" pitchFamily="34" charset="0"/>
                        </a:rPr>
                        <a:t>Tài</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liệu</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đọc</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dirty="0" err="1">
                          <a:solidFill>
                            <a:schemeClr val="tx1"/>
                          </a:solidFill>
                          <a:effectLst/>
                          <a:latin typeface="Arial" panose="020B0604020202020204" pitchFamily="34" charset="0"/>
                          <a:cs typeface="Arial" panose="020B0604020202020204" pitchFamily="34" charset="0"/>
                        </a:rPr>
                        <a:t>Thảo</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luận</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chủ</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đề</a:t>
                      </a:r>
                      <a:r>
                        <a:rPr lang="en-US" sz="1600" b="0" dirty="0">
                          <a:solidFill>
                            <a:schemeClr val="tx1"/>
                          </a:solidFill>
                          <a:effectLst/>
                          <a:latin typeface="Arial" panose="020B0604020202020204" pitchFamily="34" charset="0"/>
                          <a:cs typeface="Arial" panose="020B0604020202020204" pitchFamily="34" charset="0"/>
                        </a:rPr>
                        <a:t>)</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dirty="0" err="1">
                          <a:solidFill>
                            <a:schemeClr val="tx1"/>
                          </a:solidFill>
                          <a:effectLst/>
                          <a:latin typeface="Arial" panose="020B0604020202020204" pitchFamily="34" charset="0"/>
                          <a:cs typeface="Arial" panose="020B0604020202020204" pitchFamily="34" charset="0"/>
                        </a:rPr>
                        <a:t>Đánh</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giá</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Câu</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hỏi</a:t>
                      </a:r>
                      <a:r>
                        <a:rPr lang="en-US" sz="1600" b="0" dirty="0">
                          <a:solidFill>
                            <a:schemeClr val="tx1"/>
                          </a:solidFill>
                          <a:effectLst/>
                          <a:latin typeface="Arial" panose="020B0604020202020204" pitchFamily="34" charset="0"/>
                          <a:cs typeface="Arial" panose="020B0604020202020204" pitchFamily="34" charset="0"/>
                        </a:rPr>
                        <a:t>)</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979045"/>
                  </a:ext>
                </a:extLst>
              </a:tr>
              <a:tr h="290548">
                <a:tc>
                  <a:txBody>
                    <a:bodyPr/>
                    <a:lstStyle/>
                    <a:p>
                      <a:pPr marL="0" marR="0">
                        <a:lnSpc>
                          <a:spcPct val="10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LU00: </a:t>
                      </a:r>
                      <a:r>
                        <a:rPr lang="en-US" sz="1600" b="0" dirty="0" err="1">
                          <a:solidFill>
                            <a:schemeClr val="tx1"/>
                          </a:solidFill>
                          <a:effectLst/>
                          <a:latin typeface="Arial" panose="020B0604020202020204" pitchFamily="34" charset="0"/>
                          <a:cs typeface="Arial" panose="020B0604020202020204" pitchFamily="34" charset="0"/>
                        </a:rPr>
                        <a:t>Giới</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thiệu</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chương</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trình</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01</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 </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01</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 </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81857913"/>
                  </a:ext>
                </a:extLst>
              </a:tr>
              <a:tr h="642650">
                <a:tc>
                  <a:txBody>
                    <a:bodyPr/>
                    <a:lstStyle/>
                    <a:p>
                      <a:pPr marL="0" marR="0">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LU01: </a:t>
                      </a:r>
                      <a:r>
                        <a:rPr lang="en-US" sz="1600" b="0" dirty="0" err="1">
                          <a:solidFill>
                            <a:schemeClr val="tx1"/>
                          </a:solidFill>
                          <a:effectLst/>
                          <a:latin typeface="Arial" panose="020B0604020202020204" pitchFamily="34" charset="0"/>
                          <a:cs typeface="Arial" panose="020B0604020202020204" pitchFamily="34" charset="0"/>
                        </a:rPr>
                        <a:t>Những</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vấn</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đề</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chung</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của</a:t>
                      </a:r>
                      <a:r>
                        <a:rPr lang="en-US" sz="1600" b="0" dirty="0">
                          <a:solidFill>
                            <a:schemeClr val="tx1"/>
                          </a:solidFill>
                          <a:effectLst/>
                          <a:latin typeface="Arial" panose="020B0604020202020204" pitchFamily="34" charset="0"/>
                          <a:cs typeface="Arial" panose="020B0604020202020204" pitchFamily="34" charset="0"/>
                        </a:rPr>
                        <a:t> </a:t>
                      </a:r>
                      <a:r>
                        <a:rPr lang="en-US" sz="1600" b="0">
                          <a:solidFill>
                            <a:schemeClr val="tx1"/>
                          </a:solidFill>
                          <a:effectLst/>
                          <a:latin typeface="Arial" panose="020B0604020202020204" pitchFamily="34" charset="0"/>
                          <a:cs typeface="Arial" panose="020B0604020202020204" pitchFamily="34" charset="0"/>
                        </a:rPr>
                        <a:t>GDNN và </a:t>
                      </a:r>
                      <a:r>
                        <a:rPr lang="en-US" sz="1600" b="0" dirty="0" err="1">
                          <a:solidFill>
                            <a:schemeClr val="tx1"/>
                          </a:solidFill>
                          <a:effectLst/>
                          <a:latin typeface="Arial" panose="020B0604020202020204" pitchFamily="34" charset="0"/>
                          <a:cs typeface="Arial" panose="020B0604020202020204" pitchFamily="34" charset="0"/>
                        </a:rPr>
                        <a:t>Đào</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tạo</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tại</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doanh</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nghiệp</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09</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01</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09</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13</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5551787"/>
                  </a:ext>
                </a:extLst>
              </a:tr>
              <a:tr h="394328">
                <a:tc>
                  <a:txBody>
                    <a:bodyPr/>
                    <a:lstStyle/>
                    <a:p>
                      <a:pPr marL="0" marR="0">
                        <a:lnSpc>
                          <a:spcPct val="10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LU02: </a:t>
                      </a:r>
                      <a:r>
                        <a:rPr lang="en-US" sz="1600" b="0" dirty="0" err="1">
                          <a:solidFill>
                            <a:schemeClr val="tx1"/>
                          </a:solidFill>
                          <a:effectLst/>
                          <a:latin typeface="Arial" panose="020B0604020202020204" pitchFamily="34" charset="0"/>
                          <a:cs typeface="Arial" panose="020B0604020202020204" pitchFamily="34" charset="0"/>
                        </a:rPr>
                        <a:t>Xác</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định</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nhu</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cầu</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đào</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tạo</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nội</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bộ</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08</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01</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08</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12</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42701366"/>
                  </a:ext>
                </a:extLst>
              </a:tr>
              <a:tr h="410923">
                <a:tc>
                  <a:txBody>
                    <a:bodyPr/>
                    <a:lstStyle/>
                    <a:p>
                      <a:pPr marL="0" marR="0">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LU03: Đánh giá năng lực  liên kết đào tạo</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07</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01</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07</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12</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95926797"/>
                  </a:ext>
                </a:extLst>
              </a:tr>
              <a:tr h="541804">
                <a:tc>
                  <a:txBody>
                    <a:bodyPr/>
                    <a:lstStyle/>
                    <a:p>
                      <a:pPr marL="0" marR="0">
                        <a:lnSpc>
                          <a:spcPct val="10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LU04: </a:t>
                      </a:r>
                      <a:r>
                        <a:rPr lang="en-US" sz="1600" b="0" dirty="0" err="1">
                          <a:solidFill>
                            <a:schemeClr val="tx1"/>
                          </a:solidFill>
                          <a:effectLst/>
                          <a:latin typeface="Arial" panose="020B0604020202020204" pitchFamily="34" charset="0"/>
                          <a:cs typeface="Arial" panose="020B0604020202020204" pitchFamily="34" charset="0"/>
                        </a:rPr>
                        <a:t>Đánh</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giá</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yêu</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cầu</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đào</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tạo</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và</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Lập</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kế</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hoạch</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đào</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tạo</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tại</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doanh</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nghiệp</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08</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01</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08</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11</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77258480"/>
                  </a:ext>
                </a:extLst>
              </a:tr>
              <a:tr h="607770">
                <a:tc>
                  <a:txBody>
                    <a:bodyPr/>
                    <a:lstStyle/>
                    <a:p>
                      <a:pPr marL="0" marR="0">
                        <a:lnSpc>
                          <a:spcPct val="10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LU05: </a:t>
                      </a:r>
                      <a:r>
                        <a:rPr lang="en-US" sz="1600" b="0" dirty="0" err="1">
                          <a:solidFill>
                            <a:schemeClr val="tx1"/>
                          </a:solidFill>
                          <a:effectLst/>
                          <a:latin typeface="Arial" panose="020B0604020202020204" pitchFamily="34" charset="0"/>
                          <a:cs typeface="Arial" panose="020B0604020202020204" pitchFamily="34" charset="0"/>
                        </a:rPr>
                        <a:t>Tổ</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chức</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thực</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hiện-Giám</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sát</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và</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Đánh</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giá</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đào</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tạo</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06</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01</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06</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10</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79273147"/>
                  </a:ext>
                </a:extLst>
              </a:tr>
              <a:tr h="616593">
                <a:tc>
                  <a:txBody>
                    <a:bodyPr/>
                    <a:lstStyle/>
                    <a:p>
                      <a:pPr marL="0" marR="0">
                        <a:lnSpc>
                          <a:spcPct val="10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LU06: </a:t>
                      </a:r>
                      <a:r>
                        <a:rPr lang="en-US" sz="1600" b="0" dirty="0" err="1">
                          <a:solidFill>
                            <a:schemeClr val="tx1"/>
                          </a:solidFill>
                          <a:effectLst/>
                          <a:latin typeface="Arial" panose="020B0604020202020204" pitchFamily="34" charset="0"/>
                          <a:cs typeface="Arial" panose="020B0604020202020204" pitchFamily="34" charset="0"/>
                        </a:rPr>
                        <a:t>Phát</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triển</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nhân</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lực</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và</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Xây</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dựng</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hệ</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thống</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đào</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tạo</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doanh</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nghiệp</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07</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01</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07</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10</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50995220"/>
                  </a:ext>
                </a:extLst>
              </a:tr>
              <a:tr h="268494">
                <a:tc>
                  <a:txBody>
                    <a:bodyPr/>
                    <a:lstStyle/>
                    <a:p>
                      <a:pPr marL="0" marR="0">
                        <a:lnSpc>
                          <a:spcPct val="100000"/>
                        </a:lnSpc>
                        <a:spcBef>
                          <a:spcPts val="0"/>
                        </a:spcBef>
                        <a:spcAft>
                          <a:spcPts val="0"/>
                        </a:spcAft>
                      </a:pPr>
                      <a:r>
                        <a:rPr lang="en-US" sz="1600" b="0" dirty="0" err="1">
                          <a:solidFill>
                            <a:schemeClr val="tx1"/>
                          </a:solidFill>
                          <a:effectLst/>
                          <a:latin typeface="Arial" panose="020B0604020202020204" pitchFamily="34" charset="0"/>
                          <a:cs typeface="Arial" panose="020B0604020202020204" pitchFamily="34" charset="0"/>
                        </a:rPr>
                        <a:t>Đánh</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giá</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khóa</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học</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30</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30421883"/>
                  </a:ext>
                </a:extLst>
              </a:tr>
              <a:tr h="261431">
                <a:tc>
                  <a:txBody>
                    <a:bodyPr/>
                    <a:lstStyle/>
                    <a:p>
                      <a:pPr marL="0" marR="0">
                        <a:lnSpc>
                          <a:spcPct val="100000"/>
                        </a:lnSpc>
                        <a:spcBef>
                          <a:spcPts val="0"/>
                        </a:spcBef>
                        <a:spcAft>
                          <a:spcPts val="0"/>
                        </a:spcAft>
                      </a:pPr>
                      <a:r>
                        <a:rPr lang="en-US" sz="1600" b="0" dirty="0" err="1">
                          <a:solidFill>
                            <a:schemeClr val="tx1"/>
                          </a:solidFill>
                          <a:effectLst/>
                          <a:latin typeface="Arial" panose="020B0604020202020204" pitchFamily="34" charset="0"/>
                          <a:cs typeface="Arial" panose="020B0604020202020204" pitchFamily="34" charset="0"/>
                        </a:rPr>
                        <a:t>Tổng</a:t>
                      </a:r>
                      <a:r>
                        <a:rPr lang="en-US" sz="1600" b="0" dirty="0">
                          <a:solidFill>
                            <a:schemeClr val="tx1"/>
                          </a:solidFill>
                          <a:effectLst/>
                          <a:latin typeface="Arial" panose="020B0604020202020204" pitchFamily="34" charset="0"/>
                          <a:cs typeface="Arial" panose="020B0604020202020204" pitchFamily="34" charset="0"/>
                        </a:rPr>
                        <a:t> </a:t>
                      </a:r>
                      <a:r>
                        <a:rPr lang="en-US" sz="1600" b="0" dirty="0" err="1">
                          <a:solidFill>
                            <a:schemeClr val="tx1"/>
                          </a:solidFill>
                          <a:effectLst/>
                          <a:latin typeface="Arial" panose="020B0604020202020204" pitchFamily="34" charset="0"/>
                          <a:cs typeface="Arial" panose="020B0604020202020204" pitchFamily="34" charset="0"/>
                        </a:rPr>
                        <a:t>số</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46</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06</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a:solidFill>
                            <a:schemeClr val="tx1"/>
                          </a:solidFill>
                          <a:effectLst/>
                          <a:latin typeface="Arial" panose="020B0604020202020204" pitchFamily="34" charset="0"/>
                          <a:cs typeface="Arial" panose="020B0604020202020204" pitchFamily="34" charset="0"/>
                        </a:rPr>
                        <a:t>46</a:t>
                      </a:r>
                      <a:endParaRPr lang="en-US" sz="16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98</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530" marR="4953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5353132"/>
                  </a:ext>
                </a:extLst>
              </a:tr>
            </a:tbl>
          </a:graphicData>
        </a:graphic>
      </p:graphicFrame>
    </p:spTree>
    <p:extLst>
      <p:ext uri="{BB962C8B-B14F-4D97-AF65-F5344CB8AC3E}">
        <p14:creationId xmlns:p14="http://schemas.microsoft.com/office/powerpoint/2010/main" val="1011479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09800" y="1022461"/>
            <a:ext cx="8047921" cy="3163687"/>
          </a:xfrm>
          <a:prstGeom prst="rect">
            <a:avLst/>
          </a:prstGeom>
          <a:noFill/>
        </p:spPr>
        <p:txBody>
          <a:bodyPr wrap="square" rtlCol="0">
            <a:spAutoFit/>
          </a:bodyPr>
          <a:lstStyle/>
          <a:p>
            <a:r>
              <a:rPr lang="en-US" sz="2800" b="1" dirty="0" err="1">
                <a:solidFill>
                  <a:srgbClr val="0070C0"/>
                </a:solidFill>
                <a:latin typeface="Arial" panose="020B0604020202020204" pitchFamily="34" charset="0"/>
                <a:cs typeface="Arial" panose="020B0604020202020204" pitchFamily="34" charset="0"/>
              </a:rPr>
              <a:t>Mục</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tiêu</a:t>
            </a:r>
            <a:r>
              <a:rPr lang="en-US" sz="2800" b="1" dirty="0">
                <a:solidFill>
                  <a:srgbClr val="0070C0"/>
                </a:solidFill>
                <a:latin typeface="Arial" panose="020B0604020202020204" pitchFamily="34" charset="0"/>
                <a:cs typeface="Arial" panose="020B0604020202020204" pitchFamily="34" charset="0"/>
              </a:rPr>
              <a:t>:</a:t>
            </a:r>
            <a:endParaRPr lang="en-US" sz="2800" dirty="0">
              <a:latin typeface="Arial" panose="020B0604020202020204" pitchFamily="34" charset="0"/>
              <a:cs typeface="Arial" panose="020B0604020202020204" pitchFamily="34" charset="0"/>
            </a:endParaRPr>
          </a:p>
          <a:p>
            <a:pPr algn="just">
              <a:lnSpc>
                <a:spcPct val="115000"/>
              </a:lnSpc>
              <a:spcAft>
                <a:spcPts val="1000"/>
              </a:spcAft>
              <a:buClr>
                <a:srgbClr val="000000"/>
              </a:buClr>
            </a:pPr>
            <a:endParaRPr lang="en-US" sz="2400" dirty="0">
              <a:latin typeface="Arial" panose="020B0604020202020204" pitchFamily="34" charset="0"/>
              <a:cs typeface="Arial" panose="020B0604020202020204" pitchFamily="34" charset="0"/>
            </a:endParaRPr>
          </a:p>
          <a:p>
            <a:pPr algn="just">
              <a:lnSpc>
                <a:spcPct val="115000"/>
              </a:lnSpc>
              <a:spcAft>
                <a:spcPts val="1000"/>
              </a:spcAft>
              <a:buClr>
                <a:srgbClr val="000000"/>
              </a:buClr>
            </a:pPr>
            <a:r>
              <a:rPr lang="en-US" sz="2400" dirty="0" err="1">
                <a:latin typeface="Arial" panose="020B0604020202020204" pitchFamily="34" charset="0"/>
                <a:cs typeface="Arial" panose="020B0604020202020204" pitchFamily="34" charset="0"/>
              </a:rPr>
              <a:t>Giúp</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cho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người</a:t>
            </a:r>
            <a:r>
              <a:rPr lang="en-US" sz="2400" dirty="0">
                <a:latin typeface="Arial" panose="020B0604020202020204" pitchFamily="34" charset="0"/>
                <a:cs typeface="Arial" panose="020B0604020202020204" pitchFamily="34" charset="0"/>
              </a:rPr>
              <a:t> học - </a:t>
            </a:r>
            <a:r>
              <a:rPr lang="en-US" sz="2400" dirty="0" err="1">
                <a:latin typeface="Arial" panose="020B0604020202020204" pitchFamily="34" charset="0"/>
                <a:cs typeface="Arial" panose="020B0604020202020204" pitchFamily="34" charset="0"/>
              </a:rPr>
              <a:t>đào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tạo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viên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nguồn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có</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khả</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năng</a:t>
            </a:r>
            <a:r>
              <a:rPr lang="en-US" sz="2400" dirty="0">
                <a:latin typeface="Arial" panose="020B0604020202020204" pitchFamily="34" charset="0"/>
                <a:cs typeface="Arial" panose="020B0604020202020204" pitchFamily="34" charset="0"/>
              </a:rPr>
              <a:t> v</a:t>
            </a:r>
            <a:r>
              <a:rPr lang="de-DE" sz="2400" dirty="0">
                <a:effectLst/>
                <a:latin typeface="Arial" panose="020B0604020202020204" pitchFamily="34" charset="0"/>
                <a:ea typeface="Times New Roman" panose="02020603050405020304" pitchFamily="18" charset="0"/>
                <a:cs typeface="Arial" panose="020B0604020202020204" pitchFamily="34" charset="0"/>
              </a:rPr>
              <a:t>ận hành, khai thác, sử dụng nền tảng LMS với ứng dụng Ulearning để thực hiện “Chương trình bồi dưỡng kĩ năng quản lí cho nhân viên đào tạo tại doanh nghiệp“ theo hình thức tổ chức đào tạo kết hợp on-line và off-line.</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Date Placeholder 3"/>
          <p:cNvSpPr>
            <a:spLocks noGrp="1"/>
          </p:cNvSpPr>
          <p:nvPr>
            <p:ph type="dt" sz="half" idx="10"/>
          </p:nvPr>
        </p:nvSpPr>
        <p:spPr/>
        <p:txBody>
          <a:bodyPr/>
          <a:lstStyle/>
          <a:p>
            <a:fld id="{887A3D84-C812-4951-B128-460F8EE78249}" type="datetime1">
              <a:rPr lang="en-US" smtClean="0"/>
              <a:t>6/16/2022</a:t>
            </a:fld>
            <a:endParaRPr lang="en-US"/>
          </a:p>
        </p:txBody>
      </p:sp>
      <p:sp>
        <p:nvSpPr>
          <p:cNvPr id="6" name="Footer Placeholder 5">
            <a:extLst>
              <a:ext uri="{FF2B5EF4-FFF2-40B4-BE49-F238E27FC236}">
                <a16:creationId xmlns:a16="http://schemas.microsoft.com/office/drawing/2014/main" id="{837B9542-7E15-436E-B4D7-01F48550FFB5}"/>
              </a:ext>
            </a:extLst>
          </p:cNvPr>
          <p:cNvSpPr>
            <a:spLocks noGrp="1"/>
          </p:cNvSpPr>
          <p:nvPr>
            <p:ph type="ftr" sz="quarter" idx="11"/>
          </p:nvPr>
        </p:nvSpPr>
        <p:spPr/>
        <p:txBody>
          <a:bodyPr/>
          <a:lstStyle/>
          <a:p>
            <a:r>
              <a:rPr lang="en-US"/>
              <a:t>Nhân viên đào tạo tại doanh nghiệp</a:t>
            </a:r>
            <a:endParaRPr lang="en-US" dirty="0"/>
          </a:p>
        </p:txBody>
      </p:sp>
      <p:sp>
        <p:nvSpPr>
          <p:cNvPr id="5" name="Slide Number Placeholder 4"/>
          <p:cNvSpPr>
            <a:spLocks noGrp="1"/>
          </p:cNvSpPr>
          <p:nvPr>
            <p:ph type="sldNum" sz="quarter" idx="12"/>
          </p:nvPr>
        </p:nvSpPr>
        <p:spPr/>
        <p:txBody>
          <a:bodyPr/>
          <a:lstStyle/>
          <a:p>
            <a:fld id="{53BD9E0A-0269-45D6-8E0A-EF5914A1599F}" type="slidenum">
              <a:rPr lang="en-US" smtClean="0"/>
              <a:pPr/>
              <a:t>2</a:t>
            </a:fld>
            <a:endParaRPr lang="en-US"/>
          </a:p>
        </p:txBody>
      </p:sp>
    </p:spTree>
    <p:extLst>
      <p:ext uri="{BB962C8B-B14F-4D97-AF65-F5344CB8AC3E}">
        <p14:creationId xmlns:p14="http://schemas.microsoft.com/office/powerpoint/2010/main" val="7425928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2F04BC3-00DF-F193-9936-0A1C878BADB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24418" y="1359016"/>
            <a:ext cx="7846325" cy="4700774"/>
          </a:xfrm>
          <a:prstGeom prst="rect">
            <a:avLst/>
          </a:prstGeom>
          <a:noFill/>
          <a:ln>
            <a:noFill/>
          </a:ln>
        </p:spPr>
      </p:pic>
      <p:sp>
        <p:nvSpPr>
          <p:cNvPr id="4" name="TextBox 3">
            <a:extLst>
              <a:ext uri="{FF2B5EF4-FFF2-40B4-BE49-F238E27FC236}">
                <a16:creationId xmlns:a16="http://schemas.microsoft.com/office/drawing/2014/main" id="{D242A259-5C1B-D257-1A93-7E66ED2D06C1}"/>
              </a:ext>
            </a:extLst>
          </p:cNvPr>
          <p:cNvSpPr txBox="1"/>
          <p:nvPr/>
        </p:nvSpPr>
        <p:spPr>
          <a:xfrm>
            <a:off x="3466750" y="672267"/>
            <a:ext cx="6094602" cy="461665"/>
          </a:xfrm>
          <a:prstGeom prst="rect">
            <a:avLst/>
          </a:prstGeom>
          <a:noFill/>
        </p:spPr>
        <p:txBody>
          <a:bodyPr wrap="square">
            <a:spAutoFit/>
          </a:bodyPr>
          <a:lstStyle/>
          <a:p>
            <a:pPr algn="ctr"/>
            <a:r>
              <a:rPr lang="en-US" sz="2400" b="1" dirty="0">
                <a:solidFill>
                  <a:srgbClr val="0070C0"/>
                </a:solidFill>
                <a:latin typeface="Arial" panose="020B0604020202020204" pitchFamily="34" charset="0"/>
                <a:cs typeface="Arial" panose="020B0604020202020204" pitchFamily="34" charset="0"/>
              </a:rPr>
              <a:t>Qui </a:t>
            </a:r>
            <a:r>
              <a:rPr lang="en-US" sz="2400" b="1" dirty="0" err="1">
                <a:solidFill>
                  <a:srgbClr val="0070C0"/>
                </a:solidFill>
                <a:latin typeface="Arial" panose="020B0604020202020204" pitchFamily="34" charset="0"/>
                <a:cs typeface="Arial" panose="020B0604020202020204" pitchFamily="34" charset="0"/>
              </a:rPr>
              <a:t>trình</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thực</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hiện</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khóa</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học</a:t>
            </a:r>
            <a:r>
              <a:rPr lang="en-US" sz="2400" b="1" dirty="0">
                <a:solidFill>
                  <a:srgbClr val="0070C0"/>
                </a:solidFill>
                <a:latin typeface="Arial" panose="020B0604020202020204" pitchFamily="34" charset="0"/>
                <a:cs typeface="Arial" panose="020B0604020202020204" pitchFamily="34" charset="0"/>
              </a:rPr>
              <a:t> </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70259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8C1F95-E07D-4C56-A3E4-776E68620359}" type="datetime1">
              <a:rPr lang="en-US" smtClean="0"/>
              <a:t>6/16/2022</a:t>
            </a:fld>
            <a:endParaRPr lang="en-US" dirty="0"/>
          </a:p>
        </p:txBody>
      </p:sp>
      <p:sp>
        <p:nvSpPr>
          <p:cNvPr id="3" name="Footer Placeholder 2"/>
          <p:cNvSpPr>
            <a:spLocks noGrp="1"/>
          </p:cNvSpPr>
          <p:nvPr>
            <p:ph type="ftr" sz="quarter" idx="11"/>
          </p:nvPr>
        </p:nvSpPr>
        <p:spPr/>
        <p:txBody>
          <a:bodyPr/>
          <a:lstStyle/>
          <a:p>
            <a:r>
              <a:rPr lang="vi-VN"/>
              <a:t>Nhân viên đào tạo tại doanh nghiệp</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21</a:t>
            </a:fld>
            <a:endParaRPr lang="en-US" dirty="0"/>
          </a:p>
        </p:txBody>
      </p:sp>
      <p:sp>
        <p:nvSpPr>
          <p:cNvPr id="5" name="Rectangle 4"/>
          <p:cNvSpPr/>
          <p:nvPr/>
        </p:nvSpPr>
        <p:spPr>
          <a:xfrm>
            <a:off x="1560352" y="516190"/>
            <a:ext cx="9597006" cy="5609292"/>
          </a:xfrm>
          <a:prstGeom prst="rect">
            <a:avLst/>
          </a:prstGeom>
        </p:spPr>
        <p:txBody>
          <a:bodyPr wrap="square">
            <a:spAutoFit/>
          </a:bodyPr>
          <a:lstStyle/>
          <a:p>
            <a:pPr algn="just">
              <a:spcAft>
                <a:spcPts val="600"/>
              </a:spcAft>
            </a:pPr>
            <a:r>
              <a:rPr lang="en-US" sz="22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Phương</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pháp</a:t>
            </a:r>
            <a:r>
              <a:rPr lang="en-US" sz="2800" b="1" dirty="0">
                <a:solidFill>
                  <a:srgbClr val="0070C0"/>
                </a:solidFill>
                <a:latin typeface="Arial" panose="020B0604020202020204" pitchFamily="34" charset="0"/>
                <a:cs typeface="Arial" panose="020B0604020202020204" pitchFamily="34" charset="0"/>
              </a:rPr>
              <a:t> – </a:t>
            </a:r>
            <a:r>
              <a:rPr lang="en-US" sz="2800" b="1" dirty="0" err="1">
                <a:solidFill>
                  <a:srgbClr val="0070C0"/>
                </a:solidFill>
                <a:latin typeface="Arial" panose="020B0604020202020204" pitchFamily="34" charset="0"/>
                <a:cs typeface="Arial" panose="020B0604020202020204" pitchFamily="34" charset="0"/>
              </a:rPr>
              <a:t>Phương</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tiện</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dạy</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học</a:t>
            </a:r>
            <a:r>
              <a:rPr lang="en-US" sz="2800" b="1" dirty="0">
                <a:solidFill>
                  <a:srgbClr val="0070C0"/>
                </a:solidFill>
                <a:latin typeface="Arial" panose="020B0604020202020204" pitchFamily="34" charset="0"/>
                <a:cs typeface="Arial" panose="020B0604020202020204" pitchFamily="34" charset="0"/>
              </a:rPr>
              <a:t> </a:t>
            </a:r>
          </a:p>
          <a:p>
            <a:pPr algn="just">
              <a:spcAft>
                <a:spcPts val="600"/>
              </a:spcAft>
            </a:pPr>
            <a:endParaRPr lang="en-US" sz="2200" b="1" dirty="0">
              <a:solidFill>
                <a:schemeClr val="accent1"/>
              </a:solidFill>
              <a:latin typeface="Arial" panose="020B0604020202020204" pitchFamily="34" charset="0"/>
              <a:cs typeface="Arial" panose="020B0604020202020204" pitchFamily="34" charset="0"/>
            </a:endParaRPr>
          </a:p>
          <a:p>
            <a:pPr algn="just">
              <a:spcAft>
                <a:spcPts val="600"/>
              </a:spcAft>
            </a:pPr>
            <a:r>
              <a:rPr lang="en-US" sz="2000" b="1" dirty="0" err="1">
                <a:solidFill>
                  <a:schemeClr val="accent1"/>
                </a:solidFill>
                <a:latin typeface="Arial" panose="020B0604020202020204" pitchFamily="34" charset="0"/>
                <a:cs typeface="Arial" panose="020B0604020202020204" pitchFamily="34" charset="0"/>
              </a:rPr>
              <a:t>Phương</a:t>
            </a:r>
            <a:r>
              <a:rPr lang="en-US" sz="2000" b="1" dirty="0">
                <a:solidFill>
                  <a:schemeClr val="accent1"/>
                </a:solidFill>
                <a:latin typeface="Arial" panose="020B0604020202020204" pitchFamily="34" charset="0"/>
                <a:cs typeface="Arial" panose="020B0604020202020204" pitchFamily="34" charset="0"/>
              </a:rPr>
              <a:t> </a:t>
            </a:r>
            <a:r>
              <a:rPr lang="en-US" sz="2000" b="1" dirty="0" err="1">
                <a:solidFill>
                  <a:schemeClr val="accent1"/>
                </a:solidFill>
                <a:latin typeface="Arial" panose="020B0604020202020204" pitchFamily="34" charset="0"/>
                <a:cs typeface="Arial" panose="020B0604020202020204" pitchFamily="34" charset="0"/>
              </a:rPr>
              <a:t>thức</a:t>
            </a:r>
            <a:r>
              <a:rPr lang="en-US" sz="2000" b="1" dirty="0">
                <a:solidFill>
                  <a:schemeClr val="accent1"/>
                </a:solidFill>
                <a:latin typeface="Arial" panose="020B0604020202020204" pitchFamily="34" charset="0"/>
                <a:cs typeface="Arial" panose="020B0604020202020204" pitchFamily="34" charset="0"/>
              </a:rPr>
              <a:t> </a:t>
            </a:r>
            <a:r>
              <a:rPr lang="en-US" sz="2000" b="1" dirty="0" err="1">
                <a:solidFill>
                  <a:schemeClr val="accent1"/>
                </a:solidFill>
                <a:latin typeface="Arial" panose="020B0604020202020204" pitchFamily="34" charset="0"/>
                <a:cs typeface="Arial" panose="020B0604020202020204" pitchFamily="34" charset="0"/>
              </a:rPr>
              <a:t>dạy</a:t>
            </a:r>
            <a:r>
              <a:rPr lang="en-US" sz="2000" b="1" dirty="0">
                <a:solidFill>
                  <a:schemeClr val="accent1"/>
                </a:solidFill>
                <a:latin typeface="Arial" panose="020B0604020202020204" pitchFamily="34" charset="0"/>
                <a:cs typeface="Arial" panose="020B0604020202020204" pitchFamily="34" charset="0"/>
              </a:rPr>
              <a:t> học: </a:t>
            </a:r>
          </a:p>
          <a:p>
            <a:pPr marL="0" marR="0" fontAlgn="base">
              <a:spcBef>
                <a:spcPts val="0"/>
              </a:spcBef>
              <a:spcAft>
                <a:spcPts val="0"/>
              </a:spcAft>
            </a:pP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Người</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học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theo</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dõi</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bài</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giảng</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qua video,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xem</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bài</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trình</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bày</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đọc</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tài</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liệu</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tham</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gia</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thảo</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luận</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qua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diễn</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đàn</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người</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học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và</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thực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hiện</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các</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bài</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kiểm</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tra</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đánh</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giá</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Trong</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quá</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trình</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học</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trực</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tuyến</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người</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học</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có</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thể</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tham</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gia</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vào</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khoá</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học</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bất</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cứ</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lúc</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nào</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theo</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tiến</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độ</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cá</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nhân</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p>
          <a:p>
            <a:pPr marL="0" marR="0" fontAlgn="base">
              <a:spcBef>
                <a:spcPts val="0"/>
              </a:spcBef>
              <a:spcAft>
                <a:spcPts val="0"/>
              </a:spcAft>
            </a:pPr>
            <a:endParaRPr lang="en-US" sz="2000" b="1" dirty="0">
              <a:solidFill>
                <a:srgbClr val="000000"/>
              </a:solidFill>
              <a:latin typeface="Arial" panose="020B0604020202020204" pitchFamily="34" charset="0"/>
              <a:cs typeface="Arial" panose="020B0604020202020204" pitchFamily="34" charset="0"/>
            </a:endParaRPr>
          </a:p>
          <a:p>
            <a:pPr marL="0" marR="0" fontAlgn="base">
              <a:spcBef>
                <a:spcPts val="0"/>
              </a:spcBef>
              <a:spcAft>
                <a:spcPts val="0"/>
              </a:spcAft>
            </a:pPr>
            <a:r>
              <a:rPr lang="en-US" sz="2000" b="1" dirty="0" err="1">
                <a:solidFill>
                  <a:schemeClr val="accent1"/>
                </a:solidFill>
                <a:latin typeface="Arial" panose="020B0604020202020204" pitchFamily="34" charset="0"/>
                <a:cs typeface="Arial" panose="020B0604020202020204" pitchFamily="34" charset="0"/>
              </a:rPr>
              <a:t>Hình</a:t>
            </a:r>
            <a:r>
              <a:rPr lang="en-US" sz="2000" b="1" dirty="0">
                <a:solidFill>
                  <a:schemeClr val="accent1"/>
                </a:solidFill>
                <a:latin typeface="Arial" panose="020B0604020202020204" pitchFamily="34" charset="0"/>
                <a:cs typeface="Arial" panose="020B0604020202020204" pitchFamily="34" charset="0"/>
              </a:rPr>
              <a:t> </a:t>
            </a:r>
            <a:r>
              <a:rPr lang="en-US" sz="2000" b="1" dirty="0" err="1">
                <a:solidFill>
                  <a:schemeClr val="accent1"/>
                </a:solidFill>
                <a:latin typeface="Arial" panose="020B0604020202020204" pitchFamily="34" charset="0"/>
                <a:cs typeface="Arial" panose="020B0604020202020204" pitchFamily="34" charset="0"/>
              </a:rPr>
              <a:t>thức</a:t>
            </a:r>
            <a:r>
              <a:rPr lang="en-US" sz="2000" b="1" dirty="0">
                <a:solidFill>
                  <a:schemeClr val="accent1"/>
                </a:solidFill>
                <a:latin typeface="Arial" panose="020B0604020202020204" pitchFamily="34" charset="0"/>
                <a:cs typeface="Arial" panose="020B0604020202020204" pitchFamily="34" charset="0"/>
              </a:rPr>
              <a:t> </a:t>
            </a:r>
            <a:r>
              <a:rPr lang="en-US" sz="2000" b="1" dirty="0" err="1">
                <a:solidFill>
                  <a:schemeClr val="accent1"/>
                </a:solidFill>
                <a:latin typeface="Arial" panose="020B0604020202020204" pitchFamily="34" charset="0"/>
                <a:cs typeface="Arial" panose="020B0604020202020204" pitchFamily="34" charset="0"/>
              </a:rPr>
              <a:t>tổ</a:t>
            </a:r>
            <a:r>
              <a:rPr lang="en-US" sz="2000" b="1" dirty="0">
                <a:solidFill>
                  <a:schemeClr val="accent1"/>
                </a:solidFill>
                <a:latin typeface="Arial" panose="020B0604020202020204" pitchFamily="34" charset="0"/>
                <a:cs typeface="Arial" panose="020B0604020202020204" pitchFamily="34" charset="0"/>
              </a:rPr>
              <a:t> </a:t>
            </a:r>
            <a:r>
              <a:rPr lang="en-US" sz="2000" b="1" dirty="0" err="1">
                <a:solidFill>
                  <a:schemeClr val="accent1"/>
                </a:solidFill>
                <a:latin typeface="Arial" panose="020B0604020202020204" pitchFamily="34" charset="0"/>
                <a:cs typeface="Arial" panose="020B0604020202020204" pitchFamily="34" charset="0"/>
              </a:rPr>
              <a:t>chức</a:t>
            </a:r>
            <a:r>
              <a:rPr lang="en-US" sz="2000" b="1" dirty="0">
                <a:solidFill>
                  <a:schemeClr val="accent1"/>
                </a:solidFill>
                <a:latin typeface="Arial" panose="020B0604020202020204" pitchFamily="34" charset="0"/>
                <a:cs typeface="Arial" panose="020B0604020202020204" pitchFamily="34" charset="0"/>
              </a:rPr>
              <a:t> </a:t>
            </a:r>
            <a:r>
              <a:rPr lang="en-US" sz="2000" b="1" dirty="0" err="1">
                <a:solidFill>
                  <a:schemeClr val="accent1"/>
                </a:solidFill>
                <a:latin typeface="Arial" panose="020B0604020202020204" pitchFamily="34" charset="0"/>
                <a:cs typeface="Arial" panose="020B0604020202020204" pitchFamily="34" charset="0"/>
              </a:rPr>
              <a:t>học</a:t>
            </a:r>
            <a:r>
              <a:rPr lang="en-US" sz="2000" b="1" dirty="0">
                <a:solidFill>
                  <a:schemeClr val="accent1"/>
                </a:solidFill>
                <a:latin typeface="Arial" panose="020B0604020202020204" pitchFamily="34" charset="0"/>
                <a:cs typeface="Arial" panose="020B0604020202020204" pitchFamily="34" charset="0"/>
              </a:rPr>
              <a:t> </a:t>
            </a:r>
            <a:r>
              <a:rPr lang="en-US" sz="2000" b="1" dirty="0" err="1">
                <a:solidFill>
                  <a:schemeClr val="accent1"/>
                </a:solidFill>
                <a:latin typeface="Arial" panose="020B0604020202020204" pitchFamily="34" charset="0"/>
                <a:cs typeface="Arial" panose="020B0604020202020204" pitchFamily="34" charset="0"/>
              </a:rPr>
              <a:t>tập</a:t>
            </a:r>
            <a:r>
              <a:rPr lang="en-US" sz="2000" b="1" dirty="0">
                <a:solidFill>
                  <a:schemeClr val="accent1"/>
                </a:solidFill>
                <a:latin typeface="Arial" panose="020B0604020202020204" pitchFamily="34" charset="0"/>
                <a:cs typeface="Arial" panose="020B0604020202020204" pitchFamily="34" charset="0"/>
              </a:rPr>
              <a:t>:</a:t>
            </a:r>
          </a:p>
          <a:p>
            <a:pPr algn="just"/>
            <a:r>
              <a:rPr lang="en-US" sz="2000" dirty="0">
                <a:latin typeface="Arial" panose="020B0604020202020204" pitchFamily="34" charset="0"/>
                <a:cs typeface="Arial" panose="020B0604020202020204" pitchFamily="34" charset="0"/>
              </a:rPr>
              <a:t>On-line</a:t>
            </a:r>
          </a:p>
          <a:p>
            <a:pPr algn="just"/>
            <a:r>
              <a:rPr lang="en-US" sz="2000" dirty="0" err="1">
                <a:latin typeface="Arial" panose="020B0604020202020204" pitchFamily="34" charset="0"/>
                <a:cs typeface="Arial" panose="020B0604020202020204" pitchFamily="34" charset="0"/>
              </a:rPr>
              <a:t>Học</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cá</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nhân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và</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thảo</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luận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nhóm</a:t>
            </a:r>
            <a:r>
              <a:rPr lang="en-US" sz="2000" dirty="0">
                <a:latin typeface="Arial" panose="020B0604020202020204" pitchFamily="34" charset="0"/>
                <a:cs typeface="Arial" panose="020B0604020202020204" pitchFamily="34" charset="0"/>
              </a:rPr>
              <a:t>  </a:t>
            </a:r>
          </a:p>
          <a:p>
            <a:pPr algn="just"/>
            <a:endParaRPr lang="en-US" sz="2000" dirty="0">
              <a:latin typeface="Arial" panose="020B0604020202020204" pitchFamily="34" charset="0"/>
              <a:cs typeface="Arial" panose="020B0604020202020204" pitchFamily="34" charset="0"/>
            </a:endParaRPr>
          </a:p>
          <a:p>
            <a:pPr algn="just"/>
            <a:r>
              <a:rPr lang="en-US" sz="2000" b="1" dirty="0" err="1">
                <a:solidFill>
                  <a:schemeClr val="accent1"/>
                </a:solidFill>
                <a:latin typeface="Arial" panose="020B0604020202020204" pitchFamily="34" charset="0"/>
                <a:cs typeface="Arial" panose="020B0604020202020204" pitchFamily="34" charset="0"/>
              </a:rPr>
              <a:t>Phương</a:t>
            </a:r>
            <a:r>
              <a:rPr lang="en-US" sz="2000" b="1" dirty="0">
                <a:solidFill>
                  <a:schemeClr val="accent1"/>
                </a:solidFill>
                <a:latin typeface="Arial" panose="020B0604020202020204" pitchFamily="34" charset="0"/>
                <a:cs typeface="Arial" panose="020B0604020202020204" pitchFamily="34" charset="0"/>
              </a:rPr>
              <a:t> </a:t>
            </a:r>
            <a:r>
              <a:rPr lang="en-US" sz="2000" b="1" dirty="0" err="1">
                <a:solidFill>
                  <a:schemeClr val="accent1"/>
                </a:solidFill>
                <a:latin typeface="Arial" panose="020B0604020202020204" pitchFamily="34" charset="0"/>
                <a:cs typeface="Arial" panose="020B0604020202020204" pitchFamily="34" charset="0"/>
              </a:rPr>
              <a:t>tiện</a:t>
            </a:r>
            <a:r>
              <a:rPr lang="en-US" sz="2000" b="1" dirty="0">
                <a:solidFill>
                  <a:schemeClr val="accent1"/>
                </a:solidFill>
                <a:latin typeface="Arial" panose="020B0604020202020204" pitchFamily="34" charset="0"/>
                <a:cs typeface="Arial" panose="020B0604020202020204" pitchFamily="34" charset="0"/>
              </a:rPr>
              <a:t>:</a:t>
            </a:r>
          </a:p>
          <a:p>
            <a:pPr marL="0" marR="0">
              <a:lnSpc>
                <a:spcPts val="1500"/>
              </a:lnSpc>
              <a:spcBef>
                <a:spcPts val="0"/>
              </a:spcBef>
              <a:spcAft>
                <a:spcPts val="800"/>
              </a:spcAft>
            </a:pPr>
            <a:endPar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0" marR="0">
              <a:lnSpc>
                <a:spcPts val="1500"/>
              </a:lnSpc>
              <a:spcBef>
                <a:spcPts val="0"/>
              </a:spcBef>
              <a:spcAft>
                <a:spcPts val="800"/>
              </a:spcAft>
            </a:pP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Máy</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tính</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có</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nền</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tảng</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LMS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với</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ứng</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dụng</a:t>
            </a:r>
            <a:r>
              <a:rPr lang="en-US"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Ulearning</a:t>
            </a:r>
            <a:endParaRPr lang="en-US" sz="2000" dirty="0">
              <a:latin typeface="Arial" panose="020B0604020202020204" pitchFamily="34" charset="0"/>
              <a:cs typeface="Arial" panose="020B0604020202020204" pitchFamily="34" charset="0"/>
            </a:endParaRPr>
          </a:p>
          <a:p>
            <a:pPr marL="0" marR="0">
              <a:lnSpc>
                <a:spcPts val="1500"/>
              </a:lnSpc>
              <a:spcBef>
                <a:spcPts val="0"/>
              </a:spcBef>
              <a:spcAft>
                <a:spcPts val="800"/>
              </a:spcAft>
            </a:pPr>
            <a:r>
              <a:rPr lang="en-US" sz="2000" dirty="0" err="1">
                <a:latin typeface="Arial" panose="020B0604020202020204" pitchFamily="34" charset="0"/>
                <a:cs typeface="Arial" panose="020B0604020202020204" pitchFamily="34" charset="0"/>
              </a:rPr>
              <a:t>Sổ</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tay</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hướng</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dẫn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dạy</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học</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khóa</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trực</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tuyến</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670420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5CEA5-9EAB-48E4-85D4-5FEB3E401F5D}" type="datetime1">
              <a:rPr lang="en-US" smtClean="0"/>
              <a:t>6/16/2022</a:t>
            </a:fld>
            <a:endParaRPr lang="en-US" dirty="0"/>
          </a:p>
        </p:txBody>
      </p:sp>
      <p:sp>
        <p:nvSpPr>
          <p:cNvPr id="3" name="Footer Placeholder 2"/>
          <p:cNvSpPr>
            <a:spLocks noGrp="1"/>
          </p:cNvSpPr>
          <p:nvPr>
            <p:ph type="ftr" sz="quarter" idx="11"/>
          </p:nvPr>
        </p:nvSpPr>
        <p:spPr/>
        <p:txBody>
          <a:bodyPr/>
          <a:lstStyle/>
          <a:p>
            <a:r>
              <a:rPr lang="vi-VN"/>
              <a:t>Nhân viên đào tạo tại doanh nghiệp</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22</a:t>
            </a:fld>
            <a:endParaRPr lang="en-US" dirty="0"/>
          </a:p>
        </p:txBody>
      </p:sp>
      <p:sp>
        <p:nvSpPr>
          <p:cNvPr id="5" name="Rectangle 4"/>
          <p:cNvSpPr/>
          <p:nvPr/>
        </p:nvSpPr>
        <p:spPr>
          <a:xfrm>
            <a:off x="1853968" y="946223"/>
            <a:ext cx="9104876" cy="4801314"/>
          </a:xfrm>
          <a:prstGeom prst="rect">
            <a:avLst/>
          </a:prstGeom>
        </p:spPr>
        <p:txBody>
          <a:bodyPr wrap="square">
            <a:spAutoFit/>
          </a:bodyPr>
          <a:lstStyle/>
          <a:p>
            <a:pPr algn="just"/>
            <a:r>
              <a:rPr lang="en-US" sz="2200" b="1" dirty="0">
                <a:solidFill>
                  <a:srgbClr val="0070C0"/>
                </a:solidFill>
                <a:latin typeface="Arial" panose="020B0604020202020204" pitchFamily="34" charset="0"/>
                <a:cs typeface="Arial" panose="020B0604020202020204" pitchFamily="34" charset="0"/>
              </a:rPr>
              <a:t> </a:t>
            </a:r>
          </a:p>
          <a:p>
            <a:pPr algn="just"/>
            <a:r>
              <a:rPr lang="en-US" sz="2800" b="1" dirty="0" err="1">
                <a:solidFill>
                  <a:srgbClr val="0070C0"/>
                </a:solidFill>
                <a:latin typeface="Arial" panose="020B0604020202020204" pitchFamily="34" charset="0"/>
                <a:cs typeface="Arial" panose="020B0604020202020204" pitchFamily="34" charset="0"/>
              </a:rPr>
              <a:t>Phương</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pháp</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và</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tiêu</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chí</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đánh</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giá</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kết</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quả</a:t>
            </a:r>
            <a:r>
              <a:rPr lang="en-US" sz="2800" b="1" dirty="0">
                <a:solidFill>
                  <a:srgbClr val="0070C0"/>
                </a:solidFill>
                <a:latin typeface="Arial" panose="020B0604020202020204" pitchFamily="34" charset="0"/>
                <a:cs typeface="Arial" panose="020B0604020202020204" pitchFamily="34" charset="0"/>
              </a:rPr>
              <a:t> học </a:t>
            </a:r>
            <a:r>
              <a:rPr lang="en-US" sz="2800" b="1" dirty="0" err="1">
                <a:solidFill>
                  <a:srgbClr val="0070C0"/>
                </a:solidFill>
                <a:latin typeface="Arial" panose="020B0604020202020204" pitchFamily="34" charset="0"/>
                <a:cs typeface="Arial" panose="020B0604020202020204" pitchFamily="34" charset="0"/>
              </a:rPr>
              <a:t>tập</a:t>
            </a:r>
            <a:r>
              <a:rPr lang="en-US" sz="2800" b="1" dirty="0">
                <a:solidFill>
                  <a:srgbClr val="0070C0"/>
                </a:solidFill>
                <a:latin typeface="Arial" panose="020B0604020202020204" pitchFamily="34" charset="0"/>
                <a:cs typeface="Arial" panose="020B0604020202020204" pitchFamily="34" charset="0"/>
              </a:rPr>
              <a:t> </a:t>
            </a:r>
          </a:p>
          <a:p>
            <a:r>
              <a:rPr lang="en-US" sz="2200" b="1" dirty="0">
                <a:latin typeface="Arial" panose="020B0604020202020204" pitchFamily="34" charset="0"/>
                <a:cs typeface="Arial" panose="020B0604020202020204" pitchFamily="34" charset="0"/>
              </a:rPr>
              <a:t> </a:t>
            </a:r>
          </a:p>
          <a:p>
            <a:pPr marL="285750" indent="-285750">
              <a:buFont typeface="Wingdings" panose="05000000000000000000" pitchFamily="2" charset="2"/>
              <a:buChar char="§"/>
            </a:pP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Đánh</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giá</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bằng</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phương</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pháp</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trắc</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nghiệm</a:t>
            </a:r>
            <a:endPar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285750" indent="-285750">
              <a:buFont typeface="Wingdings" panose="05000000000000000000" pitchFamily="2" charset="2"/>
              <a:buChar char="§"/>
            </a:pPr>
            <a:endPar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285750" indent="-285750">
              <a:buFont typeface="Wingdings" panose="05000000000000000000" pitchFamily="2" charset="2"/>
              <a:buChar char="§"/>
            </a:pP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Người</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học</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được</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công</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nhận</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hoàn</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thành</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khóa</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học</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khi</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đạt</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được</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tất</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cả</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các</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yêu</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cầu</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đánh</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giá</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của</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bài</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và</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của</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khóa</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học</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p>
          <a:p>
            <a:pPr marL="285750" indent="-285750">
              <a:buFont typeface="Wingdings" panose="05000000000000000000" pitchFamily="2" charset="2"/>
              <a:buChar char="§"/>
            </a:pPr>
            <a:endPar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marL="285750" indent="-285750">
              <a:buFont typeface="Wingdings" panose="05000000000000000000" pitchFamily="2" charset="2"/>
              <a:buChar char="§"/>
            </a:pP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Người</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hoàn</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thành</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khóa</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học</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được</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cấp</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Chứng</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nhận</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hoàn</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thành</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khóa</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học</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và</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đủ</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điều</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kiện</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tham</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gia</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phần</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học</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trực</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diện</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US" sz="2400" dirty="0">
              <a:effectLst/>
              <a:latin typeface="Arial" panose="020B0604020202020204" pitchFamily="34" charset="0"/>
              <a:ea typeface="Calibri" panose="020F0502020204030204" pitchFamily="34" charset="0"/>
              <a:cs typeface="Arial" panose="020B0604020202020204" pitchFamily="34" charset="0"/>
            </a:endParaRPr>
          </a:p>
          <a:p>
            <a:endParaRPr lang="en-US" sz="2200" dirty="0">
              <a:latin typeface="Arial" panose="020B0604020202020204" pitchFamily="34" charset="0"/>
              <a:cs typeface="Arial" panose="020B0604020202020204" pitchFamily="34" charset="0"/>
            </a:endParaRPr>
          </a:p>
          <a:p>
            <a:endParaRPr lang="en-US" sz="22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
            </a:pPr>
            <a:endParaRPr lang="en-US"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434128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CC2B2A7-8FB0-AE44-7EF9-A36C5910FE66}"/>
              </a:ext>
            </a:extLst>
          </p:cNvPr>
          <p:cNvSpPr>
            <a:spLocks noGrp="1"/>
          </p:cNvSpPr>
          <p:nvPr>
            <p:ph type="sldNum" sz="quarter" idx="12"/>
          </p:nvPr>
        </p:nvSpPr>
        <p:spPr/>
        <p:txBody>
          <a:bodyPr/>
          <a:lstStyle/>
          <a:p>
            <a:fld id="{D57F1E4F-1CFF-5643-939E-217C01CDF565}" type="slidenum">
              <a:rPr lang="en-US" smtClean="0"/>
              <a:pPr/>
              <a:t>23</a:t>
            </a:fld>
            <a:endParaRPr lang="en-US" dirty="0"/>
          </a:p>
        </p:txBody>
      </p:sp>
      <p:sp>
        <p:nvSpPr>
          <p:cNvPr id="3" name="Rectangle 2">
            <a:extLst>
              <a:ext uri="{FF2B5EF4-FFF2-40B4-BE49-F238E27FC236}">
                <a16:creationId xmlns:a16="http://schemas.microsoft.com/office/drawing/2014/main" id="{E98D64EC-DCFF-5F2A-4E28-963E5CCCDC43}"/>
              </a:ext>
            </a:extLst>
          </p:cNvPr>
          <p:cNvSpPr/>
          <p:nvPr/>
        </p:nvSpPr>
        <p:spPr>
          <a:xfrm>
            <a:off x="827403" y="1294332"/>
            <a:ext cx="6353573" cy="523220"/>
          </a:xfrm>
          <a:prstGeom prst="rect">
            <a:avLst/>
          </a:prstGeom>
        </p:spPr>
        <p:txBody>
          <a:bodyPr wrap="square">
            <a:spAutoFit/>
          </a:bodyPr>
          <a:lstStyle/>
          <a:p>
            <a:pPr algn="ctr"/>
            <a:r>
              <a:rPr lang="en-US" sz="2800" b="1" dirty="0" err="1">
                <a:solidFill>
                  <a:srgbClr val="0070C0"/>
                </a:solidFill>
                <a:latin typeface="Arial" panose="020B0604020202020204" pitchFamily="34" charset="0"/>
                <a:cs typeface="Arial" panose="020B0604020202020204" pitchFamily="34" charset="0"/>
              </a:rPr>
              <a:t>Điều</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kiện</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học</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trực</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tuyến</a:t>
            </a:r>
            <a:r>
              <a:rPr lang="en-US" sz="2800" b="1" dirty="0">
                <a:solidFill>
                  <a:srgbClr val="0070C0"/>
                </a:solidFill>
                <a:latin typeface="Arial" panose="020B0604020202020204" pitchFamily="34" charset="0"/>
                <a:cs typeface="Arial" panose="020B0604020202020204" pitchFamily="34" charset="0"/>
              </a:rPr>
              <a:t>   </a:t>
            </a:r>
          </a:p>
        </p:txBody>
      </p:sp>
      <p:sp>
        <p:nvSpPr>
          <p:cNvPr id="4" name="TextBox 3">
            <a:extLst>
              <a:ext uri="{FF2B5EF4-FFF2-40B4-BE49-F238E27FC236}">
                <a16:creationId xmlns:a16="http://schemas.microsoft.com/office/drawing/2014/main" id="{37030A5F-574D-FDAB-A5DD-DD14D1646985}"/>
              </a:ext>
            </a:extLst>
          </p:cNvPr>
          <p:cNvSpPr txBox="1"/>
          <p:nvPr/>
        </p:nvSpPr>
        <p:spPr>
          <a:xfrm>
            <a:off x="1898355" y="2308020"/>
            <a:ext cx="9099611" cy="2239844"/>
          </a:xfrm>
          <a:prstGeom prst="rect">
            <a:avLst/>
          </a:prstGeom>
          <a:noFill/>
        </p:spPr>
        <p:txBody>
          <a:bodyPr wrap="square" rtlCol="0">
            <a:spAutoFit/>
          </a:bodyPr>
          <a:lstStyle/>
          <a:p>
            <a:pPr>
              <a:lnSpc>
                <a:spcPct val="150000"/>
              </a:lnSpc>
            </a:pPr>
            <a:r>
              <a:rPr lang="en-US" sz="2400" dirty="0" err="1">
                <a:latin typeface="Arial" panose="020B0604020202020204" pitchFamily="34" charset="0"/>
                <a:cs typeface="Arial" panose="020B0604020202020204" pitchFamily="34" charset="0"/>
              </a:rPr>
              <a:t>Để</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tham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gia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khóa</a:t>
            </a:r>
            <a:r>
              <a:rPr lang="en-US" sz="2400" dirty="0">
                <a:latin typeface="Arial" panose="020B0604020202020204" pitchFamily="34" charset="0"/>
                <a:cs typeface="Arial" panose="020B0604020202020204" pitchFamily="34" charset="0"/>
              </a:rPr>
              <a:t> học </a:t>
            </a:r>
            <a:r>
              <a:rPr lang="en-US" sz="2400" dirty="0" err="1">
                <a:latin typeface="Arial" panose="020B0604020202020204" pitchFamily="34" charset="0"/>
                <a:cs typeface="Arial" panose="020B0604020202020204" pitchFamily="34" charset="0"/>
              </a:rPr>
              <a:t>trực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tuyến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người</a:t>
            </a:r>
            <a:r>
              <a:rPr lang="en-US" sz="2400" dirty="0">
                <a:latin typeface="Arial" panose="020B0604020202020204" pitchFamily="34" charset="0"/>
                <a:cs typeface="Arial" panose="020B0604020202020204" pitchFamily="34" charset="0"/>
              </a:rPr>
              <a:t> học </a:t>
            </a:r>
            <a:r>
              <a:rPr lang="en-US" sz="2400" dirty="0" err="1">
                <a:latin typeface="Arial" panose="020B0604020202020204" pitchFamily="34" charset="0"/>
                <a:cs typeface="Arial" panose="020B0604020202020204" pitchFamily="34" charset="0"/>
              </a:rPr>
              <a:t>cần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có</a:t>
            </a:r>
            <a:r>
              <a:rPr lang="en-US" sz="2400" dirty="0">
                <a:latin typeface="Arial" panose="020B0604020202020204" pitchFamily="34" charset="0"/>
                <a:cs typeface="Arial" panose="020B0604020202020204" pitchFamily="34" charset="0"/>
              </a:rPr>
              <a:t>:</a:t>
            </a:r>
          </a:p>
          <a:p>
            <a:pPr marL="800100" lvl="1" indent="-342900">
              <a:lnSpc>
                <a:spcPct val="150000"/>
              </a:lnSpc>
              <a:buAutoNum type="arabicPeriod"/>
            </a:pPr>
            <a:r>
              <a:rPr lang="en-US" sz="2400" dirty="0" err="1">
                <a:latin typeface="Arial" panose="020B0604020202020204" pitchFamily="34" charset="0"/>
                <a:cs typeface="Arial" panose="020B0604020202020204" pitchFamily="34" charset="0"/>
              </a:rPr>
              <a:t>Máy</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tính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có</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cài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đặt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nền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tảng</a:t>
            </a:r>
            <a:r>
              <a:rPr lang="en-US" sz="2400" dirty="0">
                <a:latin typeface="Arial" panose="020B0604020202020204" pitchFamily="34" charset="0"/>
                <a:cs typeface="Arial" panose="020B0604020202020204" pitchFamily="34" charset="0"/>
              </a:rPr>
              <a:t> LMS </a:t>
            </a:r>
            <a:r>
              <a:rPr lang="en-US" sz="2400" dirty="0" err="1">
                <a:latin typeface="Arial" panose="020B0604020202020204" pitchFamily="34" charset="0"/>
                <a:cs typeface="Arial" panose="020B0604020202020204" pitchFamily="34" charset="0"/>
              </a:rPr>
              <a:t>ứng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dụng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Ulearning</a:t>
            </a:r>
            <a:r>
              <a:rPr lang="en-US" sz="2400" dirty="0">
                <a:latin typeface="Arial" panose="020B0604020202020204" pitchFamily="34" charset="0"/>
                <a:cs typeface="Arial" panose="020B0604020202020204" pitchFamily="34" charset="0"/>
              </a:rPr>
              <a:t>;</a:t>
            </a:r>
          </a:p>
          <a:p>
            <a:pPr marL="800100" lvl="1" indent="-342900">
              <a:lnSpc>
                <a:spcPct val="150000"/>
              </a:lnSpc>
              <a:buAutoNum type="arabicPeriod"/>
            </a:pPr>
            <a:r>
              <a:rPr lang="en-US" sz="2400" dirty="0" err="1">
                <a:latin typeface="Arial" panose="020B0604020202020204" pitchFamily="34" charset="0"/>
                <a:cs typeface="Arial" panose="020B0604020202020204" pitchFamily="34" charset="0"/>
              </a:rPr>
              <a:t>Sổ</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tay</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hướng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dẫn</a:t>
            </a:r>
            <a:r>
              <a:rPr lang="en-US" sz="2400" dirty="0">
                <a:latin typeface="Arial" panose="020B0604020202020204" pitchFamily="34" charset="0"/>
                <a:cs typeface="Arial" panose="020B0604020202020204" pitchFamily="34" charset="0"/>
              </a:rPr>
              <a:t> học </a:t>
            </a:r>
            <a:r>
              <a:rPr lang="en-US" sz="2400" dirty="0" err="1">
                <a:latin typeface="Arial" panose="020B0604020202020204" pitchFamily="34" charset="0"/>
                <a:cs typeface="Arial" panose="020B0604020202020204" pitchFamily="34" charset="0"/>
              </a:rPr>
              <a:t>trực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tuyến</a:t>
            </a:r>
            <a:r>
              <a:rPr lang="en-US" sz="2400" dirty="0">
                <a:latin typeface="Arial" panose="020B0604020202020204" pitchFamily="34" charset="0"/>
                <a:cs typeface="Arial" panose="020B0604020202020204" pitchFamily="34" charset="0"/>
              </a:rPr>
              <a:t>;</a:t>
            </a:r>
          </a:p>
          <a:p>
            <a:pPr marL="800100" lvl="1" indent="-342900">
              <a:lnSpc>
                <a:spcPct val="150000"/>
              </a:lnSpc>
              <a:buAutoNum type="arabicPeriod"/>
            </a:pPr>
            <a:r>
              <a:rPr lang="en-US" sz="2400" dirty="0" err="1">
                <a:latin typeface="Arial" panose="020B0604020202020204" pitchFamily="34" charset="0"/>
                <a:cs typeface="Arial" panose="020B0604020202020204" pitchFamily="34" charset="0"/>
              </a:rPr>
              <a:t>Năng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lực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vận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hành</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nền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tảng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ứng</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dụng</a:t>
            </a:r>
            <a:r>
              <a:rPr lang="en-US" sz="24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7231332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CC2B2A7-8FB0-AE44-7EF9-A36C5910FE66}"/>
              </a:ext>
            </a:extLst>
          </p:cNvPr>
          <p:cNvSpPr>
            <a:spLocks noGrp="1"/>
          </p:cNvSpPr>
          <p:nvPr>
            <p:ph type="sldNum" sz="quarter" idx="12"/>
          </p:nvPr>
        </p:nvSpPr>
        <p:spPr/>
        <p:txBody>
          <a:bodyPr/>
          <a:lstStyle/>
          <a:p>
            <a:fld id="{D57F1E4F-1CFF-5643-939E-217C01CDF565}" type="slidenum">
              <a:rPr lang="en-US" smtClean="0"/>
              <a:pPr/>
              <a:t>24</a:t>
            </a:fld>
            <a:endParaRPr lang="en-US" dirty="0"/>
          </a:p>
        </p:txBody>
      </p:sp>
      <p:sp>
        <p:nvSpPr>
          <p:cNvPr id="3" name="Rectangle 2">
            <a:extLst>
              <a:ext uri="{FF2B5EF4-FFF2-40B4-BE49-F238E27FC236}">
                <a16:creationId xmlns:a16="http://schemas.microsoft.com/office/drawing/2014/main" id="{E98D64EC-DCFF-5F2A-4E28-963E5CCCDC43}"/>
              </a:ext>
            </a:extLst>
          </p:cNvPr>
          <p:cNvSpPr/>
          <p:nvPr/>
        </p:nvSpPr>
        <p:spPr>
          <a:xfrm>
            <a:off x="2529203" y="2606665"/>
            <a:ext cx="6353573" cy="584775"/>
          </a:xfrm>
          <a:prstGeom prst="rect">
            <a:avLst/>
          </a:prstGeom>
        </p:spPr>
        <p:txBody>
          <a:bodyPr wrap="square">
            <a:spAutoFit/>
          </a:bodyPr>
          <a:lstStyle/>
          <a:p>
            <a:pPr algn="ctr"/>
            <a:r>
              <a:rPr lang="en-US" sz="3200" b="1" dirty="0">
                <a:solidFill>
                  <a:srgbClr val="0070C0"/>
                </a:solidFill>
                <a:latin typeface="Arial" panose="020B0604020202020204" pitchFamily="34" charset="0"/>
                <a:cs typeface="Arial" panose="020B0604020202020204" pitchFamily="34" charset="0"/>
              </a:rPr>
              <a:t>Xin </a:t>
            </a:r>
            <a:r>
              <a:rPr lang="en-US" sz="3200" b="1" dirty="0" err="1">
                <a:solidFill>
                  <a:srgbClr val="0070C0"/>
                </a:solidFill>
                <a:latin typeface="Arial" panose="020B0604020202020204" pitchFamily="34" charset="0"/>
                <a:cs typeface="Arial" panose="020B0604020202020204" pitchFamily="34" charset="0"/>
              </a:rPr>
              <a:t>cảm</a:t>
            </a:r>
            <a:r>
              <a:rPr lang="en-US" sz="3200" b="1" dirty="0">
                <a:solidFill>
                  <a:srgbClr val="0070C0"/>
                </a:solidFill>
                <a:latin typeface="Arial" panose="020B0604020202020204" pitchFamily="34" charset="0"/>
                <a:cs typeface="Arial" panose="020B0604020202020204" pitchFamily="34" charset="0"/>
              </a:rPr>
              <a:t> </a:t>
            </a:r>
            <a:r>
              <a:rPr lang="en-US" sz="3200" b="1" dirty="0" err="1">
                <a:solidFill>
                  <a:srgbClr val="0070C0"/>
                </a:solidFill>
                <a:latin typeface="Arial" panose="020B0604020202020204" pitchFamily="34" charset="0"/>
                <a:cs typeface="Arial" panose="020B0604020202020204" pitchFamily="34" charset="0"/>
              </a:rPr>
              <a:t>ơn</a:t>
            </a:r>
            <a:r>
              <a:rPr lang="en-US" sz="3200" b="1" dirty="0">
                <a:solidFill>
                  <a:srgbClr val="0070C0"/>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910299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75013" y="1047387"/>
            <a:ext cx="8987722" cy="4160691"/>
          </a:xfrm>
          <a:prstGeom prst="rect">
            <a:avLst/>
          </a:prstGeom>
        </p:spPr>
        <p:txBody>
          <a:bodyPr wrap="square">
            <a:spAutoFit/>
          </a:bodyPr>
          <a:lstStyle/>
          <a:p>
            <a:pPr>
              <a:lnSpc>
                <a:spcPct val="150000"/>
              </a:lnSpc>
            </a:pPr>
            <a:r>
              <a:rPr lang="en-US" sz="2800" b="1" dirty="0" err="1">
                <a:solidFill>
                  <a:srgbClr val="0070C0"/>
                </a:solidFill>
                <a:latin typeface="Arial" panose="020B0604020202020204" pitchFamily="34" charset="0"/>
                <a:cs typeface="Arial" panose="020B0604020202020204" pitchFamily="34" charset="0"/>
              </a:rPr>
              <a:t>Nội</a:t>
            </a:r>
            <a:r>
              <a:rPr lang="en-US" sz="2800" b="1" dirty="0">
                <a:solidFill>
                  <a:srgbClr val="0070C0"/>
                </a:solidFill>
                <a:latin typeface="Arial" panose="020B0604020202020204" pitchFamily="34" charset="0"/>
                <a:cs typeface="Arial" panose="020B0604020202020204" pitchFamily="34" charset="0"/>
              </a:rPr>
              <a:t> dung:</a:t>
            </a:r>
          </a:p>
          <a:p>
            <a:pPr marL="285750" marR="0" lvl="0" indent="-285750">
              <a:lnSpc>
                <a:spcPct val="107000"/>
              </a:lnSpc>
              <a:spcBef>
                <a:spcPts val="0"/>
              </a:spcBef>
              <a:spcAft>
                <a:spcPts val="800"/>
              </a:spcAft>
              <a:buFont typeface="Wingdings" panose="05000000000000000000" pitchFamily="2" charset="2"/>
              <a:buChar char="§"/>
            </a:pPr>
            <a:r>
              <a:rPr lang="en-US" sz="2400" dirty="0" err="1">
                <a:effectLst/>
                <a:latin typeface="Arial" panose="020B0604020202020204" pitchFamily="34" charset="0"/>
                <a:ea typeface="Calibri" panose="020F0502020204030204" pitchFamily="34" charset="0"/>
                <a:cs typeface="Arial" panose="020B0604020202020204" pitchFamily="34" charset="0"/>
              </a:rPr>
              <a:t>Chức</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năng</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học</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tâp</a:t>
            </a:r>
            <a:r>
              <a:rPr lang="en-US" sz="2400" dirty="0">
                <a:effectLst/>
                <a:latin typeface="Arial" panose="020B0604020202020204" pitchFamily="34" charset="0"/>
                <a:ea typeface="Calibri" panose="020F0502020204030204" pitchFamily="34" charset="0"/>
                <a:cs typeface="Arial" panose="020B0604020202020204" pitchFamily="34" charset="0"/>
              </a:rPr>
              <a:t> </a:t>
            </a:r>
            <a:r>
              <a:rPr lang="en-US" sz="2400" dirty="0" err="1">
                <a:effectLst/>
                <a:latin typeface="Arial" panose="020B0604020202020204" pitchFamily="34" charset="0"/>
                <a:ea typeface="Calibri" panose="020F0502020204030204" pitchFamily="34" charset="0"/>
                <a:cs typeface="Arial" panose="020B0604020202020204" pitchFamily="34" charset="0"/>
              </a:rPr>
              <a:t>trên</a:t>
            </a:r>
            <a:r>
              <a:rPr lang="en-US" sz="2400" dirty="0">
                <a:effectLst/>
                <a:latin typeface="Arial" panose="020B0604020202020204" pitchFamily="34" charset="0"/>
                <a:ea typeface="Calibri" panose="020F0502020204030204" pitchFamily="34" charset="0"/>
                <a:cs typeface="Arial" panose="020B0604020202020204" pitchFamily="34" charset="0"/>
              </a:rPr>
              <a:t> LMS-</a:t>
            </a:r>
            <a:r>
              <a:rPr lang="en-US" sz="2400" dirty="0" err="1">
                <a:effectLst/>
                <a:latin typeface="Arial" panose="020B0604020202020204" pitchFamily="34" charset="0"/>
                <a:ea typeface="Calibri" panose="020F0502020204030204" pitchFamily="34" charset="0"/>
                <a:cs typeface="Arial" panose="020B0604020202020204" pitchFamily="34" charset="0"/>
              </a:rPr>
              <a:t>Ulearning</a:t>
            </a:r>
            <a:r>
              <a:rPr lang="en-US" sz="2400" dirty="0">
                <a:effectLst/>
                <a:latin typeface="Arial" panose="020B0604020202020204" pitchFamily="34" charset="0"/>
                <a:ea typeface="Calibri" panose="020F0502020204030204" pitchFamily="34" charset="0"/>
                <a:cs typeface="Arial" panose="020B0604020202020204" pitchFamily="34" charset="0"/>
              </a:rPr>
              <a:t> </a:t>
            </a:r>
          </a:p>
          <a:p>
            <a:pPr marL="285750" marR="0" lvl="0" indent="-285750">
              <a:lnSpc>
                <a:spcPct val="107000"/>
              </a:lnSpc>
              <a:spcBef>
                <a:spcPts val="0"/>
              </a:spcBef>
              <a:spcAft>
                <a:spcPts val="800"/>
              </a:spcAft>
              <a:buFont typeface="Wingdings" panose="05000000000000000000" pitchFamily="2" charset="2"/>
              <a:buChar char="§"/>
            </a:pPr>
            <a:r>
              <a:rPr lang="en-US" sz="2400" dirty="0" err="1">
                <a:latin typeface="Arial" panose="020B0604020202020204" pitchFamily="34" charset="0"/>
                <a:ea typeface="Calibri" panose="020F0502020204030204" pitchFamily="34" charset="0"/>
                <a:cs typeface="Arial" panose="020B0604020202020204" pitchFamily="34" charset="0"/>
              </a:rPr>
              <a:t>Kiến</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thức</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cốt</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lõi</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trong</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chương</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trình</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bồi</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dưỡng</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kĩ</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năng</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quản</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lí</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cho</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nhân</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viên</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đào</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tạo</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tại</a:t>
            </a:r>
            <a:r>
              <a:rPr lang="en-US" sz="2400" dirty="0">
                <a:latin typeface="Arial" panose="020B0604020202020204" pitchFamily="34" charset="0"/>
                <a:ea typeface="Calibri" panose="020F0502020204030204" pitchFamily="34" charset="0"/>
                <a:cs typeface="Arial" panose="020B0604020202020204" pitchFamily="34" charset="0"/>
              </a:rPr>
              <a:t> </a:t>
            </a:r>
            <a:r>
              <a:rPr lang="en-US" sz="2400" dirty="0" err="1">
                <a:latin typeface="Arial" panose="020B0604020202020204" pitchFamily="34" charset="0"/>
                <a:ea typeface="Calibri" panose="020F0502020204030204" pitchFamily="34" charset="0"/>
                <a:cs typeface="Arial" panose="020B0604020202020204" pitchFamily="34" charset="0"/>
              </a:rPr>
              <a:t>doanh</a:t>
            </a:r>
            <a:r>
              <a:rPr lang="en-US" sz="2400" dirty="0">
                <a:latin typeface="Arial" panose="020B0604020202020204" pitchFamily="34" charset="0"/>
                <a:ea typeface="Calibri" panose="020F0502020204030204" pitchFamily="34" charset="0"/>
                <a:cs typeface="Arial" panose="020B0604020202020204" pitchFamily="34" charset="0"/>
              </a:rPr>
              <a:t> nghiệp </a:t>
            </a:r>
            <a:endParaRPr lang="en-US" sz="2400" dirty="0">
              <a:effectLst/>
              <a:latin typeface="Arial" panose="020B0604020202020204" pitchFamily="34" charset="0"/>
              <a:ea typeface="Calibri" panose="020F0502020204030204" pitchFamily="34" charset="0"/>
              <a:cs typeface="Arial" panose="020B0604020202020204" pitchFamily="34" charset="0"/>
            </a:endParaRPr>
          </a:p>
          <a:p>
            <a:pPr>
              <a:lnSpc>
                <a:spcPct val="150000"/>
              </a:lnSpc>
            </a:pPr>
            <a:r>
              <a:rPr lang="en-US" sz="2800" b="1" dirty="0" err="1">
                <a:solidFill>
                  <a:srgbClr val="0070C0"/>
                </a:solidFill>
                <a:latin typeface="Arial" panose="020B0604020202020204" pitchFamily="34" charset="0"/>
                <a:cs typeface="Arial" panose="020B0604020202020204" pitchFamily="34" charset="0"/>
              </a:rPr>
              <a:t>Hình</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thức</a:t>
            </a:r>
            <a:r>
              <a:rPr lang="en-US" sz="2800" b="1" dirty="0">
                <a:solidFill>
                  <a:srgbClr val="0070C0"/>
                </a:solidFill>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trực</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tuyến</a:t>
            </a:r>
            <a:endParaRPr lang="en-US" sz="2400" dirty="0">
              <a:latin typeface="Arial" panose="020B0604020202020204" pitchFamily="34" charset="0"/>
              <a:cs typeface="Arial" panose="020B0604020202020204" pitchFamily="34" charset="0"/>
            </a:endParaRPr>
          </a:p>
          <a:p>
            <a:pPr>
              <a:lnSpc>
                <a:spcPct val="150000"/>
              </a:lnSpc>
            </a:pPr>
            <a:r>
              <a:rPr lang="en-US" sz="2800" b="1" dirty="0" err="1">
                <a:solidFill>
                  <a:srgbClr val="0070C0"/>
                </a:solidFill>
                <a:latin typeface="Arial" panose="020B0604020202020204" pitchFamily="34" charset="0"/>
                <a:cs typeface="Arial" panose="020B0604020202020204" pitchFamily="34" charset="0"/>
              </a:rPr>
              <a:t>Phương</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pháp</a:t>
            </a:r>
            <a:r>
              <a:rPr lang="en-US" sz="2800" b="1" dirty="0">
                <a:solidFill>
                  <a:srgbClr val="0070C0"/>
                </a:solidFill>
                <a:latin typeface="Arial" panose="020B0604020202020204" pitchFamily="34" charset="0"/>
                <a:cs typeface="Arial" panose="020B0604020202020204" pitchFamily="34" charset="0"/>
              </a:rPr>
              <a:t> thực </a:t>
            </a:r>
            <a:r>
              <a:rPr lang="en-US" sz="2800" b="1" dirty="0" err="1">
                <a:solidFill>
                  <a:srgbClr val="0070C0"/>
                </a:solidFill>
                <a:latin typeface="Arial" panose="020B0604020202020204" pitchFamily="34" charset="0"/>
                <a:cs typeface="Arial" panose="020B0604020202020204" pitchFamily="34" charset="0"/>
              </a:rPr>
              <a:t>hiện</a:t>
            </a:r>
            <a:r>
              <a:rPr lang="en-US" sz="2800" b="1" dirty="0">
                <a:solidFill>
                  <a:srgbClr val="0070C0"/>
                </a:solidFill>
                <a:latin typeface="Arial" panose="020B0604020202020204" pitchFamily="34" charset="0"/>
                <a:cs typeface="Arial" panose="020B0604020202020204" pitchFamily="34" charset="0"/>
              </a:rPr>
              <a:t>:</a:t>
            </a:r>
          </a:p>
          <a:p>
            <a:pPr marR="0" lvl="0" algn="just">
              <a:spcAft>
                <a:spcPts val="0"/>
              </a:spcAft>
              <a:tabLst>
                <a:tab pos="91440" algn="l"/>
              </a:tabLst>
            </a:pPr>
            <a:r>
              <a:rPr lang="en-GB"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Phối</a:t>
            </a:r>
            <a:r>
              <a:rPr lang="en-GB"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GB"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hợp</a:t>
            </a:r>
            <a:r>
              <a:rPr lang="en-GB"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GB"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giữa</a:t>
            </a:r>
            <a:r>
              <a:rPr lang="en-GB"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GB"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trình</a:t>
            </a:r>
            <a:r>
              <a:rPr lang="en-GB"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GB"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bày</a:t>
            </a:r>
            <a:r>
              <a:rPr lang="en-GB"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GB"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đọc</a:t>
            </a:r>
            <a:r>
              <a:rPr lang="en-GB"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GB"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tài</a:t>
            </a:r>
            <a:r>
              <a:rPr lang="en-GB"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GB"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liệu</a:t>
            </a:r>
            <a:r>
              <a:rPr lang="en-GB"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GB"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thảo</a:t>
            </a:r>
            <a:r>
              <a:rPr lang="en-GB"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GB"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luận</a:t>
            </a:r>
            <a:r>
              <a:rPr lang="en-GB"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GB"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và</a:t>
            </a:r>
            <a:r>
              <a:rPr lang="en-GB"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GB"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đánh</a:t>
            </a:r>
            <a:r>
              <a:rPr lang="en-GB"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GB"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giá</a:t>
            </a:r>
            <a:r>
              <a:rPr lang="en-GB"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GB"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theo</a:t>
            </a:r>
            <a:r>
              <a:rPr lang="en-GB"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GB"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các</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chủ</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đề</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chính</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yếu</a:t>
            </a: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Date Placeholder 3"/>
          <p:cNvSpPr>
            <a:spLocks noGrp="1"/>
          </p:cNvSpPr>
          <p:nvPr>
            <p:ph type="dt" sz="half" idx="10"/>
          </p:nvPr>
        </p:nvSpPr>
        <p:spPr/>
        <p:txBody>
          <a:bodyPr/>
          <a:lstStyle/>
          <a:p>
            <a:fld id="{887A3D84-C812-4951-B128-460F8EE78249}" type="datetime1">
              <a:rPr lang="en-US" smtClean="0"/>
              <a:t>6/16/2022</a:t>
            </a:fld>
            <a:endParaRPr lang="en-US"/>
          </a:p>
        </p:txBody>
      </p:sp>
      <p:sp>
        <p:nvSpPr>
          <p:cNvPr id="6" name="Footer Placeholder 5">
            <a:extLst>
              <a:ext uri="{FF2B5EF4-FFF2-40B4-BE49-F238E27FC236}">
                <a16:creationId xmlns:a16="http://schemas.microsoft.com/office/drawing/2014/main" id="{837B9542-7E15-436E-B4D7-01F48550FFB5}"/>
              </a:ext>
            </a:extLst>
          </p:cNvPr>
          <p:cNvSpPr>
            <a:spLocks noGrp="1"/>
          </p:cNvSpPr>
          <p:nvPr>
            <p:ph type="ftr" sz="quarter" idx="11"/>
          </p:nvPr>
        </p:nvSpPr>
        <p:spPr/>
        <p:txBody>
          <a:bodyPr/>
          <a:lstStyle/>
          <a:p>
            <a:r>
              <a:rPr lang="en-US"/>
              <a:t>Nhân viên đào tạo tại doanh nghiệp</a:t>
            </a:r>
            <a:endParaRPr lang="en-US" dirty="0"/>
          </a:p>
        </p:txBody>
      </p:sp>
      <p:sp>
        <p:nvSpPr>
          <p:cNvPr id="5" name="Slide Number Placeholder 4"/>
          <p:cNvSpPr>
            <a:spLocks noGrp="1"/>
          </p:cNvSpPr>
          <p:nvPr>
            <p:ph type="sldNum" sz="quarter" idx="12"/>
          </p:nvPr>
        </p:nvSpPr>
        <p:spPr/>
        <p:txBody>
          <a:bodyPr/>
          <a:lstStyle/>
          <a:p>
            <a:fld id="{53BD9E0A-0269-45D6-8E0A-EF5914A1599F}" type="slidenum">
              <a:rPr lang="en-US" smtClean="0"/>
              <a:pPr/>
              <a:t>3</a:t>
            </a:fld>
            <a:endParaRPr lang="en-US"/>
          </a:p>
        </p:txBody>
      </p:sp>
    </p:spTree>
    <p:extLst>
      <p:ext uri="{BB962C8B-B14F-4D97-AF65-F5344CB8AC3E}">
        <p14:creationId xmlns:p14="http://schemas.microsoft.com/office/powerpoint/2010/main" val="5873170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11CC2E-78DC-40D1-87FB-7B8C0533F40B}" type="datetime1">
              <a:rPr lang="en-US" smtClean="0"/>
              <a:t>6/16/2022</a:t>
            </a:fld>
            <a:endParaRPr lang="en-US" dirty="0"/>
          </a:p>
        </p:txBody>
      </p:sp>
      <p:sp>
        <p:nvSpPr>
          <p:cNvPr id="3" name="Footer Placeholder 2"/>
          <p:cNvSpPr>
            <a:spLocks noGrp="1"/>
          </p:cNvSpPr>
          <p:nvPr>
            <p:ph type="ftr" sz="quarter" idx="11"/>
          </p:nvPr>
        </p:nvSpPr>
        <p:spPr>
          <a:xfrm>
            <a:off x="2572120" y="6221265"/>
            <a:ext cx="7619999" cy="365125"/>
          </a:xfrm>
        </p:spPr>
        <p:txBody>
          <a:bodyPr/>
          <a:lstStyle/>
          <a:p>
            <a:r>
              <a:rPr lang="vi-VN" dirty="0"/>
              <a:t>Nhân viên đào tạo tại doanh nghiệp</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4</a:t>
            </a:fld>
            <a:endParaRPr lang="en-US" dirty="0"/>
          </a:p>
        </p:txBody>
      </p:sp>
      <p:sp>
        <p:nvSpPr>
          <p:cNvPr id="5" name="Rectangle 4"/>
          <p:cNvSpPr/>
          <p:nvPr/>
        </p:nvSpPr>
        <p:spPr>
          <a:xfrm>
            <a:off x="4471332" y="555274"/>
            <a:ext cx="3565321" cy="523220"/>
          </a:xfrm>
          <a:prstGeom prst="rect">
            <a:avLst/>
          </a:prstGeom>
        </p:spPr>
        <p:txBody>
          <a:bodyPr wrap="square">
            <a:spAutoFit/>
          </a:bodyPr>
          <a:lstStyle/>
          <a:p>
            <a:pPr algn="just"/>
            <a:r>
              <a:rPr lang="en-US" sz="2800" b="1" dirty="0" err="1">
                <a:solidFill>
                  <a:srgbClr val="0070C0"/>
                </a:solidFill>
                <a:latin typeface="Arial" panose="020B0604020202020204" pitchFamily="34" charset="0"/>
                <a:cs typeface="Arial" panose="020B0604020202020204" pitchFamily="34" charset="0"/>
              </a:rPr>
              <a:t>Kế</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hoạch</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tập</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huấn</a:t>
            </a:r>
            <a:endParaRPr lang="en-US" sz="2800" b="1" dirty="0">
              <a:solidFill>
                <a:srgbClr val="0070C0"/>
              </a:solidFill>
              <a:latin typeface="Arial" panose="020B0604020202020204" pitchFamily="34" charset="0"/>
              <a:cs typeface="Arial" panose="020B0604020202020204" pitchFamily="34" charset="0"/>
            </a:endParaRPr>
          </a:p>
        </p:txBody>
      </p:sp>
      <p:graphicFrame>
        <p:nvGraphicFramePr>
          <p:cNvPr id="10" name="Table 9">
            <a:extLst>
              <a:ext uri="{FF2B5EF4-FFF2-40B4-BE49-F238E27FC236}">
                <a16:creationId xmlns:a16="http://schemas.microsoft.com/office/drawing/2014/main" id="{E419AA60-8E9A-0E0B-E0BF-3C8CD8FDF232}"/>
              </a:ext>
            </a:extLst>
          </p:cNvPr>
          <p:cNvGraphicFramePr>
            <a:graphicFrameLocks noGrp="1"/>
          </p:cNvGraphicFramePr>
          <p:nvPr/>
        </p:nvGraphicFramePr>
        <p:xfrm>
          <a:off x="1921079" y="1720608"/>
          <a:ext cx="9468296" cy="4567936"/>
        </p:xfrm>
        <a:graphic>
          <a:graphicData uri="http://schemas.openxmlformats.org/drawingml/2006/table">
            <a:tbl>
              <a:tblPr firstRow="1" firstCol="1" bandRow="1">
                <a:tableStyleId>{5C22544A-7EE6-4342-B048-85BDC9FD1C3A}</a:tableStyleId>
              </a:tblPr>
              <a:tblGrid>
                <a:gridCol w="1098958">
                  <a:extLst>
                    <a:ext uri="{9D8B030D-6E8A-4147-A177-3AD203B41FA5}">
                      <a16:colId xmlns:a16="http://schemas.microsoft.com/office/drawing/2014/main" val="145798484"/>
                    </a:ext>
                  </a:extLst>
                </a:gridCol>
                <a:gridCol w="4009937">
                  <a:extLst>
                    <a:ext uri="{9D8B030D-6E8A-4147-A177-3AD203B41FA5}">
                      <a16:colId xmlns:a16="http://schemas.microsoft.com/office/drawing/2014/main" val="1244116197"/>
                    </a:ext>
                  </a:extLst>
                </a:gridCol>
                <a:gridCol w="1417740">
                  <a:extLst>
                    <a:ext uri="{9D8B030D-6E8A-4147-A177-3AD203B41FA5}">
                      <a16:colId xmlns:a16="http://schemas.microsoft.com/office/drawing/2014/main" val="2916766629"/>
                    </a:ext>
                  </a:extLst>
                </a:gridCol>
                <a:gridCol w="2941661">
                  <a:extLst>
                    <a:ext uri="{9D8B030D-6E8A-4147-A177-3AD203B41FA5}">
                      <a16:colId xmlns:a16="http://schemas.microsoft.com/office/drawing/2014/main" val="3568813360"/>
                    </a:ext>
                  </a:extLst>
                </a:gridCol>
              </a:tblGrid>
              <a:tr h="199486">
                <a:tc>
                  <a:txBody>
                    <a:bodyPr/>
                    <a:lstStyle/>
                    <a:p>
                      <a:pPr marL="0" marR="0" algn="ctr">
                        <a:spcBef>
                          <a:spcPts val="0"/>
                        </a:spcBef>
                        <a:spcAft>
                          <a:spcPts val="0"/>
                        </a:spcAft>
                      </a:pPr>
                      <a:r>
                        <a:rPr lang="vi-VN" sz="1200" dirty="0">
                          <a:solidFill>
                            <a:schemeClr val="tx1"/>
                          </a:solidFill>
                          <a:effectLst/>
                          <a:latin typeface="Arial" panose="020B0604020202020204" pitchFamily="34" charset="0"/>
                          <a:cs typeface="Arial" panose="020B0604020202020204" pitchFamily="34" charset="0"/>
                        </a:rPr>
                        <a:t>Thời gian</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3481" marR="434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200" dirty="0" err="1">
                          <a:solidFill>
                            <a:schemeClr val="tx1"/>
                          </a:solidFill>
                          <a:effectLst/>
                          <a:latin typeface="Arial" panose="020B0604020202020204" pitchFamily="34" charset="0"/>
                          <a:cs typeface="Arial" panose="020B0604020202020204" pitchFamily="34" charset="0"/>
                        </a:rPr>
                        <a:t>Nội</a:t>
                      </a:r>
                      <a:r>
                        <a:rPr lang="en-US" sz="1200" dirty="0">
                          <a:solidFill>
                            <a:schemeClr val="tx1"/>
                          </a:solidFill>
                          <a:effectLst/>
                          <a:latin typeface="Arial" panose="020B0604020202020204" pitchFamily="34" charset="0"/>
                          <a:cs typeface="Arial" panose="020B0604020202020204" pitchFamily="34" charset="0"/>
                        </a:rPr>
                        <a:t> dung </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3481" marR="434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P</a:t>
                      </a:r>
                      <a:r>
                        <a:rPr lang="vi-VN" sz="1200" dirty="0">
                          <a:solidFill>
                            <a:schemeClr val="tx1"/>
                          </a:solidFill>
                          <a:effectLst/>
                          <a:latin typeface="Arial" panose="020B0604020202020204" pitchFamily="34" charset="0"/>
                          <a:cs typeface="Arial" panose="020B0604020202020204" pitchFamily="34" charset="0"/>
                        </a:rPr>
                        <a:t>hụ trách</a:t>
                      </a:r>
                      <a:r>
                        <a:rPr lang="en-US" sz="1200" dirty="0">
                          <a:solidFill>
                            <a:schemeClr val="tx1"/>
                          </a:solidFill>
                          <a:effectLst/>
                          <a:latin typeface="Arial" panose="020B0604020202020204" pitchFamily="34" charset="0"/>
                          <a:cs typeface="Arial" panose="020B0604020202020204" pitchFamily="34" charset="0"/>
                        </a:rPr>
                        <a:t> </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3481" marR="434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200" dirty="0" err="1">
                          <a:solidFill>
                            <a:schemeClr val="tx1"/>
                          </a:solidFill>
                          <a:effectLst/>
                          <a:latin typeface="Arial" panose="020B0604020202020204" pitchFamily="34" charset="0"/>
                          <a:cs typeface="Arial" panose="020B0604020202020204" pitchFamily="34" charset="0"/>
                        </a:rPr>
                        <a:t>Phương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pháp</a:t>
                      </a:r>
                      <a:endParaRPr lang="en-US" sz="1200" dirty="0">
                        <a:solidFill>
                          <a:schemeClr val="tx1"/>
                        </a:solidFill>
                        <a:effectLst/>
                        <a:latin typeface="Arial" panose="020B0604020202020204" pitchFamily="34" charset="0"/>
                        <a:cs typeface="Arial" panose="020B0604020202020204" pitchFamily="34" charset="0"/>
                      </a:endParaRPr>
                    </a:p>
                    <a:p>
                      <a:pPr marL="0" marR="0" algn="ctr">
                        <a:spcBef>
                          <a:spcPts val="0"/>
                        </a:spcBef>
                        <a:spcAft>
                          <a:spcPts val="0"/>
                        </a:spcAft>
                      </a:pP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3481" marR="434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93482992"/>
                  </a:ext>
                </a:extLst>
              </a:tr>
              <a:tr h="530826">
                <a:tc>
                  <a:txBody>
                    <a:bodyPr/>
                    <a:lstStyle/>
                    <a:p>
                      <a:pPr marL="0" marR="0" algn="l">
                        <a:spcBef>
                          <a:spcPts val="0"/>
                        </a:spcBef>
                        <a:spcAft>
                          <a:spcPts val="0"/>
                        </a:spcAft>
                      </a:pPr>
                      <a:r>
                        <a:rPr lang="en-GB" sz="1200" dirty="0">
                          <a:solidFill>
                            <a:schemeClr val="tx1"/>
                          </a:solidFill>
                          <a:effectLst/>
                          <a:latin typeface="Arial" panose="020B0604020202020204" pitchFamily="34" charset="0"/>
                          <a:cs typeface="Arial" panose="020B0604020202020204" pitchFamily="34" charset="0"/>
                        </a:rPr>
                        <a:t>8:30-9:15</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4221" marR="34221" marT="34221" marB="342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a:t>
                      </a:r>
                      <a:r>
                        <a:rPr lang="en-US" sz="1200" dirty="0" err="1">
                          <a:solidFill>
                            <a:schemeClr val="tx1"/>
                          </a:solidFill>
                          <a:effectLst/>
                          <a:latin typeface="Arial" panose="020B0604020202020204" pitchFamily="34" charset="0"/>
                          <a:cs typeface="Arial" panose="020B0604020202020204" pitchFamily="34" charset="0"/>
                        </a:rPr>
                        <a:t>Giới</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thiệu</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Chương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trình</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đào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tạo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kĩ</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năng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quản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lí</a:t>
                      </a:r>
                      <a:endParaRPr lang="en-US" sz="1200" dirty="0">
                        <a:solidFill>
                          <a:schemeClr val="tx1"/>
                        </a:solidFill>
                        <a:effectLst/>
                        <a:latin typeface="Arial" panose="020B0604020202020204" pitchFamily="34" charset="0"/>
                        <a:cs typeface="Arial" panose="020B0604020202020204" pitchFamily="34" charset="0"/>
                      </a:endParaRPr>
                    </a:p>
                    <a:p>
                      <a:pPr marL="0" marR="0" algn="l">
                        <a:spcBef>
                          <a:spcPts val="0"/>
                        </a:spcBef>
                        <a:spcAft>
                          <a:spcPts val="0"/>
                        </a:spcAft>
                      </a:pPr>
                      <a:r>
                        <a:rPr lang="en-US" sz="1200" dirty="0" err="1">
                          <a:solidFill>
                            <a:schemeClr val="tx1"/>
                          </a:solidFill>
                          <a:effectLst/>
                          <a:latin typeface="Arial" panose="020B0604020202020204" pitchFamily="34" charset="0"/>
                          <a:cs typeface="Arial" panose="020B0604020202020204" pitchFamily="34" charset="0"/>
                        </a:rPr>
                        <a:t>và</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đề</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cương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thực</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hiện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kết</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hợp</a:t>
                      </a:r>
                      <a:r>
                        <a:rPr lang="en-US" sz="1200" dirty="0">
                          <a:solidFill>
                            <a:schemeClr val="tx1"/>
                          </a:solidFill>
                          <a:effectLst/>
                          <a:latin typeface="Arial" panose="020B0604020202020204" pitchFamily="34" charset="0"/>
                          <a:cs typeface="Arial" panose="020B0604020202020204" pitchFamily="34" charset="0"/>
                        </a:rPr>
                        <a:t> online-offline</a:t>
                      </a:r>
                    </a:p>
                    <a:p>
                      <a:pPr marL="0" marR="0" algn="l">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Giới</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thiệu</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khóa</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học</a:t>
                      </a:r>
                      <a:r>
                        <a:rPr lang="en-US" sz="1200" dirty="0">
                          <a:solidFill>
                            <a:schemeClr val="tx1"/>
                          </a:solidFill>
                          <a:effectLst/>
                          <a:latin typeface="Arial" panose="020B0604020202020204" pitchFamily="34" charset="0"/>
                          <a:cs typeface="Arial" panose="020B0604020202020204" pitchFamily="34" charset="0"/>
                        </a:rPr>
                        <a:t> LU00 </a:t>
                      </a:r>
                      <a:r>
                        <a:rPr lang="en-US" sz="1200" dirty="0" err="1">
                          <a:solidFill>
                            <a:schemeClr val="tx1"/>
                          </a:solidFill>
                          <a:effectLst/>
                          <a:latin typeface="Arial" panose="020B0604020202020204" pitchFamily="34" charset="0"/>
                          <a:cs typeface="Arial" panose="020B0604020202020204" pitchFamily="34" charset="0"/>
                        </a:rPr>
                        <a:t>trên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ứng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dụng</a:t>
                      </a:r>
                      <a:r>
                        <a:rPr lang="en-US" sz="1200" dirty="0">
                          <a:solidFill>
                            <a:schemeClr val="tx1"/>
                          </a:solidFill>
                          <a:effectLst/>
                          <a:latin typeface="Arial" panose="020B0604020202020204" pitchFamily="34" charset="0"/>
                          <a:cs typeface="Arial" panose="020B0604020202020204" pitchFamily="34" charset="0"/>
                        </a:rPr>
                        <a:t> UL</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4221" marR="34221" marT="34221" marB="342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a:t>
                      </a:r>
                      <a:r>
                        <a:rPr lang="en-US" sz="1200" dirty="0" err="1">
                          <a:solidFill>
                            <a:schemeClr val="tx1"/>
                          </a:solidFill>
                          <a:effectLst/>
                          <a:latin typeface="Arial" panose="020B0604020202020204" pitchFamily="34" charset="0"/>
                          <a:cs typeface="Arial" panose="020B0604020202020204" pitchFamily="34" charset="0"/>
                        </a:rPr>
                        <a:t>Chuyên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gia</a:t>
                      </a:r>
                      <a:r>
                        <a:rPr lang="en-US" sz="1200" dirty="0">
                          <a:solidFill>
                            <a:schemeClr val="tx1"/>
                          </a:solidFill>
                          <a:effectLst/>
                          <a:latin typeface="Arial" panose="020B0604020202020204" pitchFamily="34" charset="0"/>
                          <a:cs typeface="Arial" panose="020B0604020202020204" pitchFamily="34" charset="0"/>
                        </a:rPr>
                        <a:t> GIZ</a:t>
                      </a:r>
                    </a:p>
                    <a:p>
                      <a:pPr marL="0" marR="0" algn="l">
                        <a:spcBef>
                          <a:spcPts val="0"/>
                        </a:spcBef>
                        <a:spcAft>
                          <a:spcPts val="0"/>
                        </a:spcAft>
                      </a:pPr>
                      <a:endParaRPr lang="en-US" sz="1200" dirty="0">
                        <a:solidFill>
                          <a:schemeClr val="tx1"/>
                        </a:solidFill>
                        <a:effectLst/>
                        <a:latin typeface="Arial" panose="020B0604020202020204" pitchFamily="34" charset="0"/>
                        <a:cs typeface="Arial" panose="020B0604020202020204" pitchFamily="34" charset="0"/>
                      </a:endParaRPr>
                    </a:p>
                    <a:p>
                      <a:pPr marL="0" marR="0" algn="l">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Chuyên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gia</a:t>
                      </a:r>
                      <a:r>
                        <a:rPr lang="en-US" sz="1200" dirty="0">
                          <a:solidFill>
                            <a:schemeClr val="tx1"/>
                          </a:solidFill>
                          <a:effectLst/>
                          <a:latin typeface="Arial" panose="020B0604020202020204" pitchFamily="34" charset="0"/>
                          <a:cs typeface="Arial" panose="020B0604020202020204" pitchFamily="34" charset="0"/>
                        </a:rPr>
                        <a:t> UL</a:t>
                      </a:r>
                    </a:p>
                  </a:txBody>
                  <a:tcPr marL="34221" marR="34221" marT="34221" marB="342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vi-VN" sz="1200" dirty="0">
                          <a:solidFill>
                            <a:schemeClr val="tx1"/>
                          </a:solidFill>
                          <a:effectLst/>
                          <a:latin typeface="Arial" panose="020B0604020202020204" pitchFamily="34" charset="0"/>
                          <a:cs typeface="Arial" panose="020B0604020202020204" pitchFamily="34" charset="0"/>
                        </a:rPr>
                        <a:t>Thuyết trình, đàm thoại </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4221" marR="34221" marT="34221" marB="342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97239740"/>
                  </a:ext>
                </a:extLst>
              </a:tr>
              <a:tr h="339360">
                <a:tc>
                  <a:txBody>
                    <a:bodyPr/>
                    <a:lstStyle/>
                    <a:p>
                      <a:pPr marL="0" marR="0" algn="l">
                        <a:spcBef>
                          <a:spcPts val="0"/>
                        </a:spcBef>
                        <a:spcAft>
                          <a:spcPts val="0"/>
                        </a:spcAft>
                      </a:pPr>
                      <a:r>
                        <a:rPr lang="en-GB" sz="1200">
                          <a:solidFill>
                            <a:schemeClr val="tx1"/>
                          </a:solidFill>
                          <a:effectLst/>
                          <a:latin typeface="Arial" panose="020B0604020202020204" pitchFamily="34" charset="0"/>
                          <a:cs typeface="Arial" panose="020B0604020202020204" pitchFamily="34" charset="0"/>
                        </a:rPr>
                        <a:t>9:15-10:00</a:t>
                      </a:r>
                      <a:endParaRPr lang="en-US" sz="12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4221" marR="34221" marT="34221" marB="342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pt-BR" sz="1200" kern="1200" dirty="0">
                          <a:solidFill>
                            <a:schemeClr val="tx1"/>
                          </a:solidFill>
                          <a:effectLst/>
                          <a:latin typeface="Arial" panose="020B0604020202020204" pitchFamily="34" charset="0"/>
                          <a:cs typeface="Arial" panose="020B0604020202020204" pitchFamily="34" charset="0"/>
                        </a:rPr>
                        <a:t>Chức năng, thao tác, vận hành nền tảng LMS với ứng dụng UL</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4221" marR="34221" marT="34221" marB="342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US" sz="1200" dirty="0" err="1">
                          <a:solidFill>
                            <a:schemeClr val="tx1"/>
                          </a:solidFill>
                          <a:effectLst/>
                          <a:latin typeface="Arial" panose="020B0604020202020204" pitchFamily="34" charset="0"/>
                          <a:cs typeface="Arial" panose="020B0604020202020204" pitchFamily="34" charset="0"/>
                        </a:rPr>
                        <a:t>Chuyên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gia</a:t>
                      </a:r>
                      <a:r>
                        <a:rPr lang="en-US" sz="1200" dirty="0">
                          <a:solidFill>
                            <a:schemeClr val="tx1"/>
                          </a:solidFill>
                          <a:effectLst/>
                          <a:latin typeface="Arial" panose="020B0604020202020204" pitchFamily="34" charset="0"/>
                          <a:cs typeface="Arial" panose="020B0604020202020204" pitchFamily="34" charset="0"/>
                        </a:rPr>
                        <a:t> UL</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4221" marR="34221" marT="34221" marB="342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vi-VN" sz="1200">
                          <a:solidFill>
                            <a:schemeClr val="tx1"/>
                          </a:solidFill>
                          <a:effectLst/>
                          <a:latin typeface="Arial" panose="020B0604020202020204" pitchFamily="34" charset="0"/>
                          <a:cs typeface="Arial" panose="020B0604020202020204" pitchFamily="34" charset="0"/>
                        </a:rPr>
                        <a:t>Thuyết trình, đàm thoại </a:t>
                      </a:r>
                      <a:endParaRPr lang="en-US" sz="12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4221" marR="34221" marT="34221" marB="342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30139839"/>
                  </a:ext>
                </a:extLst>
              </a:tr>
              <a:tr h="339360">
                <a:tc>
                  <a:txBody>
                    <a:bodyPr/>
                    <a:lstStyle/>
                    <a:p>
                      <a:pPr marL="0" marR="0" algn="l">
                        <a:spcBef>
                          <a:spcPts val="0"/>
                        </a:spcBef>
                        <a:spcAft>
                          <a:spcPts val="0"/>
                        </a:spcAft>
                      </a:pPr>
                      <a:r>
                        <a:rPr lang="en-GB" sz="1200" dirty="0">
                          <a:solidFill>
                            <a:schemeClr val="tx1"/>
                          </a:solidFill>
                          <a:effectLst/>
                          <a:latin typeface="Arial" panose="020B0604020202020204" pitchFamily="34" charset="0"/>
                          <a:cs typeface="Arial" panose="020B0604020202020204" pitchFamily="34" charset="0"/>
                        </a:rPr>
                        <a:t>10:15- 11:00</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4221" marR="34221" marT="34221" marB="342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tabLst>
                          <a:tab pos="268605" algn="l"/>
                        </a:tabLst>
                      </a:pPr>
                      <a:r>
                        <a:rPr lang="pt-BR" sz="1200" kern="1200" dirty="0">
                          <a:solidFill>
                            <a:schemeClr val="tx1"/>
                          </a:solidFill>
                          <a:effectLst/>
                          <a:latin typeface="Arial" panose="020B0604020202020204" pitchFamily="34" charset="0"/>
                          <a:cs typeface="Arial" panose="020B0604020202020204" pitchFamily="34" charset="0"/>
                        </a:rPr>
                        <a:t>Chức năng, thao tác, vận hành nền tảng LMS với ứng dụng UL</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4221" marR="34221" marT="34221" marB="342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Chuyên gia UL</a:t>
                      </a: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txBody>
                  <a:tcPr marL="34221" marR="34221" marT="34221" marB="342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vi-VN" sz="1200" dirty="0">
                          <a:solidFill>
                            <a:schemeClr val="tx1"/>
                          </a:solidFill>
                          <a:effectLst/>
                          <a:latin typeface="Arial" panose="020B0604020202020204" pitchFamily="34" charset="0"/>
                          <a:cs typeface="Arial" panose="020B0604020202020204" pitchFamily="34" charset="0"/>
                        </a:rPr>
                        <a:t>Thuyết trình, đàm thoại</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4221" marR="34221" marT="34221" marB="342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39218772"/>
                  </a:ext>
                </a:extLst>
              </a:tr>
              <a:tr h="351631">
                <a:tc>
                  <a:txBody>
                    <a:bodyPr/>
                    <a:lstStyle/>
                    <a:p>
                      <a:pPr marL="0" marR="0" algn="l">
                        <a:spcBef>
                          <a:spcPts val="0"/>
                        </a:spcBef>
                        <a:spcAft>
                          <a:spcPts val="0"/>
                        </a:spcAft>
                      </a:pPr>
                      <a:r>
                        <a:rPr lang="en-GB" sz="1200">
                          <a:solidFill>
                            <a:schemeClr val="tx1"/>
                          </a:solidFill>
                          <a:effectLst/>
                          <a:latin typeface="Arial" panose="020B0604020202020204" pitchFamily="34" charset="0"/>
                          <a:cs typeface="Arial" panose="020B0604020202020204" pitchFamily="34" charset="0"/>
                        </a:rPr>
                        <a:t>11:00-11:45</a:t>
                      </a:r>
                      <a:endParaRPr lang="en-US" sz="12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4221" marR="34221" marT="34221" marB="342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tabLst>
                          <a:tab pos="268605" algn="l"/>
                        </a:tabLst>
                      </a:pPr>
                      <a:r>
                        <a:rPr lang="pt-BR" sz="1200" kern="1200" dirty="0">
                          <a:solidFill>
                            <a:schemeClr val="tx1"/>
                          </a:solidFill>
                          <a:effectLst/>
                          <a:latin typeface="Arial" panose="020B0604020202020204" pitchFamily="34" charset="0"/>
                          <a:cs typeface="Arial" panose="020B0604020202020204" pitchFamily="34" charset="0"/>
                        </a:rPr>
                        <a:t>Chức năng, thao tác, vận hành nền tảng LMS với ứng dụng UL</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4221" marR="34221" marT="34221" marB="342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UL</a:t>
                      </a: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txBody>
                  <a:tcPr marL="34221" marR="34221" marT="34221" marB="342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vi-VN" sz="1200">
                          <a:solidFill>
                            <a:schemeClr val="tx1"/>
                          </a:solidFill>
                          <a:effectLst/>
                          <a:latin typeface="Arial" panose="020B0604020202020204" pitchFamily="34" charset="0"/>
                          <a:cs typeface="Arial" panose="020B0604020202020204" pitchFamily="34" charset="0"/>
                        </a:rPr>
                        <a:t>Thuyết trình, đàm thoại</a:t>
                      </a:r>
                      <a:endParaRPr lang="en-US" sz="12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4221" marR="34221" marT="34221" marB="342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46888763"/>
                  </a:ext>
                </a:extLst>
              </a:tr>
              <a:tr h="498880">
                <a:tc>
                  <a:txBody>
                    <a:bodyPr/>
                    <a:lstStyle/>
                    <a:p>
                      <a:pPr marL="0" marR="0" algn="l">
                        <a:spcBef>
                          <a:spcPts val="0"/>
                        </a:spcBef>
                        <a:spcAft>
                          <a:spcPts val="0"/>
                        </a:spcAft>
                      </a:pPr>
                      <a:r>
                        <a:rPr lang="en-GB" sz="1200" dirty="0">
                          <a:solidFill>
                            <a:schemeClr val="tx1"/>
                          </a:solidFill>
                          <a:effectLst/>
                          <a:latin typeface="Arial" panose="020B0604020202020204" pitchFamily="34" charset="0"/>
                          <a:cs typeface="Arial" panose="020B0604020202020204" pitchFamily="34" charset="0"/>
                        </a:rPr>
                        <a:t>13:30-14:15</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tabLst>
                          <a:tab pos="268605" algn="l"/>
                        </a:tabLst>
                      </a:pPr>
                      <a:r>
                        <a:rPr lang="en-US" sz="1200" dirty="0">
                          <a:solidFill>
                            <a:schemeClr val="tx1"/>
                          </a:solidFill>
                          <a:effectLst/>
                          <a:latin typeface="Arial" panose="020B0604020202020204" pitchFamily="34" charset="0"/>
                          <a:cs typeface="Arial" panose="020B0604020202020204" pitchFamily="34" charset="0"/>
                        </a:rPr>
                        <a:t>LU01- </a:t>
                      </a:r>
                      <a:r>
                        <a:rPr lang="en-US" sz="1200" dirty="0" err="1">
                          <a:solidFill>
                            <a:schemeClr val="tx1"/>
                          </a:solidFill>
                          <a:effectLst/>
                          <a:latin typeface="Arial" panose="020B0604020202020204" pitchFamily="34" charset="0"/>
                          <a:cs typeface="Arial" panose="020B0604020202020204" pitchFamily="34" charset="0"/>
                        </a:rPr>
                        <a:t>Nội</a:t>
                      </a:r>
                      <a:r>
                        <a:rPr lang="en-US" sz="1200" dirty="0">
                          <a:solidFill>
                            <a:schemeClr val="tx1"/>
                          </a:solidFill>
                          <a:effectLst/>
                          <a:latin typeface="Arial" panose="020B0604020202020204" pitchFamily="34" charset="0"/>
                          <a:cs typeface="Arial" panose="020B0604020202020204" pitchFamily="34" charset="0"/>
                        </a:rPr>
                        <a:t> dung </a:t>
                      </a:r>
                      <a:r>
                        <a:rPr lang="en-US" sz="1200" dirty="0" err="1">
                          <a:solidFill>
                            <a:schemeClr val="tx1"/>
                          </a:solidFill>
                          <a:effectLst/>
                          <a:latin typeface="Arial" panose="020B0604020202020204" pitchFamily="34" charset="0"/>
                          <a:cs typeface="Arial" panose="020B0604020202020204" pitchFamily="34" charset="0"/>
                        </a:rPr>
                        <a:t>Khung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khổ</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pháp</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lí</a:t>
                      </a:r>
                      <a:r>
                        <a:rPr lang="en-US" sz="1200"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Phần</a:t>
                      </a:r>
                      <a:r>
                        <a:rPr lang="en-US" sz="1200" b="1" i="1" dirty="0">
                          <a:solidFill>
                            <a:schemeClr val="tx1"/>
                          </a:solidFill>
                          <a:effectLst/>
                          <a:latin typeface="Arial" panose="020B0604020202020204" pitchFamily="34" charset="0"/>
                          <a:cs typeface="Arial" panose="020B0604020202020204" pitchFamily="34" charset="0"/>
                        </a:rPr>
                        <a:t> 3: </a:t>
                      </a:r>
                      <a:r>
                        <a:rPr lang="en-US" sz="1200" b="1" i="1" dirty="0" err="1">
                          <a:solidFill>
                            <a:schemeClr val="tx1"/>
                          </a:solidFill>
                          <a:effectLst/>
                          <a:latin typeface="Arial" panose="020B0604020202020204" pitchFamily="34" charset="0"/>
                          <a:cs typeface="Arial" panose="020B0604020202020204" pitchFamily="34" charset="0"/>
                        </a:rPr>
                        <a:t>Tiêu</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chuẩn</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kĩ</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năng</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nghề</a:t>
                      </a:r>
                      <a:r>
                        <a:rPr lang="en-US" sz="1200" b="1" i="1" dirty="0">
                          <a:solidFill>
                            <a:schemeClr val="tx1"/>
                          </a:solidFill>
                          <a:effectLst/>
                          <a:latin typeface="Arial" panose="020B0604020202020204" pitchFamily="34" charset="0"/>
                          <a:cs typeface="Arial" panose="020B0604020202020204" pitchFamily="34" charset="0"/>
                        </a:rPr>
                        <a:t> </a:t>
                      </a:r>
                      <a:endPar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US" sz="1200" dirty="0" err="1">
                          <a:solidFill>
                            <a:schemeClr val="tx1"/>
                          </a:solidFill>
                          <a:effectLst/>
                          <a:latin typeface="Arial" panose="020B0604020202020204" pitchFamily="34" charset="0"/>
                          <a:cs typeface="Arial" panose="020B0604020202020204" pitchFamily="34" charset="0"/>
                        </a:rPr>
                        <a:t>Chuyên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gia</a:t>
                      </a:r>
                      <a:r>
                        <a:rPr lang="en-US" sz="1200" dirty="0">
                          <a:solidFill>
                            <a:schemeClr val="tx1"/>
                          </a:solidFill>
                          <a:effectLst/>
                          <a:latin typeface="Arial" panose="020B0604020202020204" pitchFamily="34" charset="0"/>
                          <a:cs typeface="Arial" panose="020B0604020202020204" pitchFamily="34" charset="0"/>
                        </a:rPr>
                        <a:t> GIZ  </a:t>
                      </a:r>
                      <a:r>
                        <a:rPr lang="en-US" sz="1200" dirty="0" err="1">
                          <a:solidFill>
                            <a:schemeClr val="tx1"/>
                          </a:solidFill>
                          <a:effectLst/>
                          <a:latin typeface="Arial" panose="020B0604020202020204" pitchFamily="34" charset="0"/>
                          <a:cs typeface="Arial" panose="020B0604020202020204" pitchFamily="34" charset="0"/>
                        </a:rPr>
                        <a:t>Chuyên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gia</a:t>
                      </a:r>
                      <a:r>
                        <a:rPr lang="en-US" sz="1200" dirty="0">
                          <a:solidFill>
                            <a:schemeClr val="tx1"/>
                          </a:solidFill>
                          <a:effectLst/>
                          <a:latin typeface="Arial" panose="020B0604020202020204" pitchFamily="34" charset="0"/>
                          <a:cs typeface="Arial" panose="020B0604020202020204" pitchFamily="34" charset="0"/>
                        </a:rPr>
                        <a:t> UL</a:t>
                      </a:r>
                    </a:p>
                  </a:txBody>
                  <a:tcPr marL="22948" marR="22948" marT="22948" marB="229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US" sz="1200" dirty="0" err="1">
                          <a:solidFill>
                            <a:schemeClr val="tx1"/>
                          </a:solidFill>
                          <a:effectLst/>
                          <a:latin typeface="Arial" panose="020B0604020202020204" pitchFamily="34" charset="0"/>
                          <a:cs typeface="Arial" panose="020B0604020202020204" pitchFamily="34" charset="0"/>
                        </a:rPr>
                        <a:t>Thuyết</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trình</a:t>
                      </a:r>
                      <a:r>
                        <a:rPr lang="en-US" sz="1200" dirty="0">
                          <a:solidFill>
                            <a:schemeClr val="tx1"/>
                          </a:solidFill>
                          <a:effectLst/>
                          <a:latin typeface="Arial" panose="020B0604020202020204" pitchFamily="34" charset="0"/>
                          <a:cs typeface="Arial" panose="020B0604020202020204" pitchFamily="34" charset="0"/>
                        </a:rPr>
                        <a:t>: 15’ , 30’ </a:t>
                      </a:r>
                      <a:r>
                        <a:rPr lang="en-US" sz="1200" dirty="0" err="1">
                          <a:solidFill>
                            <a:schemeClr val="tx1"/>
                          </a:solidFill>
                          <a:effectLst/>
                          <a:latin typeface="Arial" panose="020B0604020202020204" pitchFamily="34" charset="0"/>
                          <a:cs typeface="Arial" panose="020B0604020202020204" pitchFamily="34" charset="0"/>
                        </a:rPr>
                        <a:t>hướng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dẫn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xem</a:t>
                      </a:r>
                      <a:r>
                        <a:rPr lang="en-US" sz="1200" dirty="0">
                          <a:solidFill>
                            <a:schemeClr val="tx1"/>
                          </a:solidFill>
                          <a:effectLst/>
                          <a:latin typeface="Arial" panose="020B0604020202020204" pitchFamily="34" charset="0"/>
                          <a:cs typeface="Arial" panose="020B0604020202020204" pitchFamily="34" charset="0"/>
                        </a:rPr>
                        <a:t> video, </a:t>
                      </a:r>
                      <a:r>
                        <a:rPr lang="en-US" sz="1200" dirty="0" err="1">
                          <a:solidFill>
                            <a:schemeClr val="tx1"/>
                          </a:solidFill>
                          <a:effectLst/>
                          <a:latin typeface="Arial" panose="020B0604020202020204" pitchFamily="34" charset="0"/>
                          <a:cs typeface="Arial" panose="020B0604020202020204" pitchFamily="34" charset="0"/>
                        </a:rPr>
                        <a:t>đọc</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tài</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liệu</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thảo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luận</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84035022"/>
                  </a:ext>
                </a:extLst>
              </a:tr>
              <a:tr h="417910">
                <a:tc>
                  <a:txBody>
                    <a:bodyPr/>
                    <a:lstStyle/>
                    <a:p>
                      <a:pPr marL="0" marR="0" algn="l">
                        <a:spcBef>
                          <a:spcPts val="0"/>
                        </a:spcBef>
                        <a:spcAft>
                          <a:spcPts val="0"/>
                        </a:spcAft>
                      </a:pPr>
                      <a:r>
                        <a:rPr lang="en-GB" sz="1200" dirty="0">
                          <a:solidFill>
                            <a:schemeClr val="tx1"/>
                          </a:solidFill>
                          <a:effectLst/>
                          <a:latin typeface="Arial" panose="020B0604020202020204" pitchFamily="34" charset="0"/>
                          <a:cs typeface="Arial" panose="020B0604020202020204" pitchFamily="34" charset="0"/>
                        </a:rPr>
                        <a:t>14:15-15:00</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tabLst>
                          <a:tab pos="268605" algn="l"/>
                        </a:tabLst>
                      </a:pPr>
                      <a:r>
                        <a:rPr lang="en-US" sz="1200" dirty="0">
                          <a:solidFill>
                            <a:schemeClr val="tx1"/>
                          </a:solidFill>
                          <a:effectLst/>
                          <a:latin typeface="Arial" panose="020B0604020202020204" pitchFamily="34" charset="0"/>
                          <a:cs typeface="Arial" panose="020B0604020202020204" pitchFamily="34" charset="0"/>
                        </a:rPr>
                        <a:t>LU01- </a:t>
                      </a:r>
                      <a:r>
                        <a:rPr lang="vi-VN"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Nội</a:t>
                      </a:r>
                      <a:r>
                        <a:rPr lang="en-US" sz="1200" dirty="0">
                          <a:solidFill>
                            <a:schemeClr val="tx1"/>
                          </a:solidFill>
                          <a:effectLst/>
                          <a:latin typeface="Arial" panose="020B0604020202020204" pitchFamily="34" charset="0"/>
                          <a:cs typeface="Arial" panose="020B0604020202020204" pitchFamily="34" charset="0"/>
                        </a:rPr>
                        <a:t> dung </a:t>
                      </a:r>
                      <a:r>
                        <a:rPr lang="en-US" sz="1200" dirty="0" err="1">
                          <a:solidFill>
                            <a:schemeClr val="tx1"/>
                          </a:solidFill>
                          <a:effectLst/>
                          <a:latin typeface="Arial" panose="020B0604020202020204" pitchFamily="34" charset="0"/>
                          <a:cs typeface="Arial" panose="020B0604020202020204" pitchFamily="34" charset="0"/>
                        </a:rPr>
                        <a:t>Giáo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dục</a:t>
                      </a:r>
                      <a:r>
                        <a:rPr lang="en-US" sz="1200" dirty="0">
                          <a:solidFill>
                            <a:schemeClr val="tx1"/>
                          </a:solidFill>
                          <a:effectLst/>
                          <a:latin typeface="Arial" panose="020B0604020202020204" pitchFamily="34" charset="0"/>
                          <a:cs typeface="Arial" panose="020B0604020202020204" pitchFamily="34" charset="0"/>
                        </a:rPr>
                        <a:t> </a:t>
                      </a:r>
                      <a:r>
                        <a:rPr lang="vi-VN" sz="1200" dirty="0">
                          <a:solidFill>
                            <a:schemeClr val="tx1"/>
                          </a:solidFill>
                          <a:effectLst/>
                          <a:latin typeface="Arial" panose="020B0604020202020204" pitchFamily="34" charset="0"/>
                          <a:cs typeface="Arial" panose="020B0604020202020204" pitchFamily="34" charset="0"/>
                        </a:rPr>
                        <a:t>nghề</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nghiệp</a:t>
                      </a:r>
                      <a:r>
                        <a:rPr lang="en-US" sz="1200"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Phần</a:t>
                      </a:r>
                      <a:r>
                        <a:rPr lang="en-US" sz="1200" b="1" i="1" dirty="0">
                          <a:solidFill>
                            <a:schemeClr val="tx1"/>
                          </a:solidFill>
                          <a:effectLst/>
                          <a:latin typeface="Arial" panose="020B0604020202020204" pitchFamily="34" charset="0"/>
                          <a:cs typeface="Arial" panose="020B0604020202020204" pitchFamily="34" charset="0"/>
                        </a:rPr>
                        <a:t> 5: Chu </a:t>
                      </a:r>
                      <a:r>
                        <a:rPr lang="en-US" sz="1200" b="1" i="1" dirty="0" err="1">
                          <a:solidFill>
                            <a:schemeClr val="tx1"/>
                          </a:solidFill>
                          <a:effectLst/>
                          <a:latin typeface="Arial" panose="020B0604020202020204" pitchFamily="34" charset="0"/>
                          <a:cs typeface="Arial" panose="020B0604020202020204" pitchFamily="34" charset="0"/>
                        </a:rPr>
                        <a:t>trình</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đào</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tạo</a:t>
                      </a:r>
                      <a:endPar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GIZ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UL</a:t>
                      </a:r>
                    </a:p>
                  </a:txBody>
                  <a:tcPr marL="22948" marR="22948" marT="22948" marB="229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Thuyết</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trình</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15’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30’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hướng</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dẫn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xem</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video,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đọc</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tài</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liệu</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thảo</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luận</a:t>
                      </a: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97538748"/>
                  </a:ext>
                </a:extLst>
              </a:tr>
              <a:tr h="417910">
                <a:tc>
                  <a:txBody>
                    <a:bodyPr/>
                    <a:lstStyle/>
                    <a:p>
                      <a:pPr marL="0" marR="0" algn="l">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15:15-16:00</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tabLst>
                          <a:tab pos="268605" algn="l"/>
                        </a:tabLst>
                      </a:pPr>
                      <a:r>
                        <a:rPr lang="en-US" sz="1200" dirty="0">
                          <a:solidFill>
                            <a:schemeClr val="tx1"/>
                          </a:solidFill>
                          <a:effectLst/>
                          <a:latin typeface="Arial" panose="020B0604020202020204" pitchFamily="34" charset="0"/>
                          <a:cs typeface="Arial" panose="020B0604020202020204" pitchFamily="34" charset="0"/>
                        </a:rPr>
                        <a:t>LU01- </a:t>
                      </a:r>
                      <a:r>
                        <a:rPr lang="en-US" sz="1200" dirty="0" err="1">
                          <a:solidFill>
                            <a:schemeClr val="tx1"/>
                          </a:solidFill>
                          <a:effectLst/>
                          <a:latin typeface="Arial" panose="020B0604020202020204" pitchFamily="34" charset="0"/>
                          <a:cs typeface="Arial" panose="020B0604020202020204" pitchFamily="34" charset="0"/>
                        </a:rPr>
                        <a:t>Nội</a:t>
                      </a:r>
                      <a:r>
                        <a:rPr lang="en-US" sz="1200" dirty="0">
                          <a:solidFill>
                            <a:schemeClr val="tx1"/>
                          </a:solidFill>
                          <a:effectLst/>
                          <a:latin typeface="Arial" panose="020B0604020202020204" pitchFamily="34" charset="0"/>
                          <a:cs typeface="Arial" panose="020B0604020202020204" pitchFamily="34" charset="0"/>
                        </a:rPr>
                        <a:t> dung </a:t>
                      </a:r>
                      <a:r>
                        <a:rPr lang="en-US" sz="1200" dirty="0" err="1">
                          <a:solidFill>
                            <a:schemeClr val="tx1"/>
                          </a:solidFill>
                          <a:effectLst/>
                          <a:latin typeface="Arial" panose="020B0604020202020204" pitchFamily="34" charset="0"/>
                          <a:cs typeface="Arial" panose="020B0604020202020204" pitchFamily="34" charset="0"/>
                        </a:rPr>
                        <a:t>Những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vấn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đề</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chung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của</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đào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tạo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tại</a:t>
                      </a:r>
                      <a:r>
                        <a:rPr lang="en-US" sz="1200" dirty="0">
                          <a:solidFill>
                            <a:schemeClr val="tx1"/>
                          </a:solidFill>
                          <a:effectLst/>
                          <a:latin typeface="Arial" panose="020B0604020202020204" pitchFamily="34" charset="0"/>
                          <a:cs typeface="Arial" panose="020B0604020202020204" pitchFamily="34" charset="0"/>
                        </a:rPr>
                        <a:t> DN </a:t>
                      </a:r>
                      <a:r>
                        <a:rPr lang="en-US" sz="1200" b="1" i="1" dirty="0" err="1">
                          <a:solidFill>
                            <a:schemeClr val="tx1"/>
                          </a:solidFill>
                          <a:effectLst/>
                          <a:latin typeface="Arial" panose="020B0604020202020204" pitchFamily="34" charset="0"/>
                          <a:cs typeface="Arial" panose="020B0604020202020204" pitchFamily="34" charset="0"/>
                        </a:rPr>
                        <a:t>Phần</a:t>
                      </a:r>
                      <a:r>
                        <a:rPr lang="en-US" sz="1200" b="1" i="1" dirty="0">
                          <a:solidFill>
                            <a:schemeClr val="tx1"/>
                          </a:solidFill>
                          <a:effectLst/>
                          <a:latin typeface="Arial" panose="020B0604020202020204" pitchFamily="34" charset="0"/>
                          <a:cs typeface="Arial" panose="020B0604020202020204" pitchFamily="34" charset="0"/>
                        </a:rPr>
                        <a:t> 6: </a:t>
                      </a:r>
                      <a:r>
                        <a:rPr lang="en-US" sz="1200" b="1" i="1" dirty="0" err="1">
                          <a:solidFill>
                            <a:schemeClr val="tx1"/>
                          </a:solidFill>
                          <a:effectLst/>
                          <a:latin typeface="Arial" panose="020B0604020202020204" pitchFamily="34" charset="0"/>
                          <a:cs typeface="Arial" panose="020B0604020202020204" pitchFamily="34" charset="0"/>
                        </a:rPr>
                        <a:t>Đào</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tạo</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tại</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doanh</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nghiệp</a:t>
                      </a:r>
                      <a:endPar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GIZ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UL</a:t>
                      </a:r>
                    </a:p>
                  </a:txBody>
                  <a:tcPr marL="22948" marR="22948" marT="22948" marB="229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Thuyết</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trình</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15’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30’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hướng</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dẫn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xem</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video,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đọc</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tài</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liệu</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thảo</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luận</a:t>
                      </a: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30595165"/>
                  </a:ext>
                </a:extLst>
              </a:tr>
              <a:tr h="417910">
                <a:tc>
                  <a:txBody>
                    <a:bodyPr/>
                    <a:lstStyle/>
                    <a:p>
                      <a:pPr marL="0" marR="0" algn="l">
                        <a:spcBef>
                          <a:spcPts val="0"/>
                        </a:spcBef>
                        <a:spcAft>
                          <a:spcPts val="0"/>
                        </a:spcAft>
                      </a:pPr>
                      <a:r>
                        <a:rPr lang="en-US" sz="1200">
                          <a:solidFill>
                            <a:schemeClr val="tx1"/>
                          </a:solidFill>
                          <a:effectLst/>
                          <a:latin typeface="Arial" panose="020B0604020202020204" pitchFamily="34" charset="0"/>
                          <a:cs typeface="Arial" panose="020B0604020202020204" pitchFamily="34" charset="0"/>
                        </a:rPr>
                        <a:t>16:00-16:45</a:t>
                      </a:r>
                      <a:endParaRPr lang="en-US" sz="12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tabLst>
                          <a:tab pos="268605" algn="l"/>
                        </a:tabLst>
                      </a:pPr>
                      <a:r>
                        <a:rPr lang="en-US" sz="1200" dirty="0">
                          <a:solidFill>
                            <a:schemeClr val="tx1"/>
                          </a:solidFill>
                          <a:effectLst/>
                          <a:latin typeface="Arial" panose="020B0604020202020204" pitchFamily="34" charset="0"/>
                          <a:cs typeface="Arial" panose="020B0604020202020204" pitchFamily="34" charset="0"/>
                        </a:rPr>
                        <a:t>LU01- </a:t>
                      </a:r>
                      <a:r>
                        <a:rPr lang="en-US" sz="1200" dirty="0" err="1">
                          <a:solidFill>
                            <a:schemeClr val="tx1"/>
                          </a:solidFill>
                          <a:effectLst/>
                          <a:latin typeface="Arial" panose="020B0604020202020204" pitchFamily="34" charset="0"/>
                          <a:cs typeface="Arial" panose="020B0604020202020204" pitchFamily="34" charset="0"/>
                        </a:rPr>
                        <a:t>Nội</a:t>
                      </a:r>
                      <a:r>
                        <a:rPr lang="en-US" sz="1200" dirty="0">
                          <a:solidFill>
                            <a:schemeClr val="tx1"/>
                          </a:solidFill>
                          <a:effectLst/>
                          <a:latin typeface="Arial" panose="020B0604020202020204" pitchFamily="34" charset="0"/>
                          <a:cs typeface="Arial" panose="020B0604020202020204" pitchFamily="34" charset="0"/>
                        </a:rPr>
                        <a:t> dung Chu </a:t>
                      </a:r>
                      <a:r>
                        <a:rPr lang="en-US" sz="1200" dirty="0" err="1">
                          <a:solidFill>
                            <a:schemeClr val="tx1"/>
                          </a:solidFill>
                          <a:effectLst/>
                          <a:latin typeface="Arial" panose="020B0604020202020204" pitchFamily="34" charset="0"/>
                          <a:cs typeface="Arial" panose="020B0604020202020204" pitchFamily="34" charset="0"/>
                        </a:rPr>
                        <a:t>trình</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đào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tạo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tại</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doanh</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nghiệp</a:t>
                      </a:r>
                      <a:r>
                        <a:rPr lang="en-US" sz="1200"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Phần</a:t>
                      </a:r>
                      <a:r>
                        <a:rPr lang="en-US" sz="1200" b="1" i="1" dirty="0">
                          <a:solidFill>
                            <a:schemeClr val="tx1"/>
                          </a:solidFill>
                          <a:effectLst/>
                          <a:latin typeface="Arial" panose="020B0604020202020204" pitchFamily="34" charset="0"/>
                          <a:cs typeface="Arial" panose="020B0604020202020204" pitchFamily="34" charset="0"/>
                        </a:rPr>
                        <a:t> 7: </a:t>
                      </a:r>
                      <a:r>
                        <a:rPr lang="en-US" sz="1200" b="1" i="1" dirty="0" err="1">
                          <a:solidFill>
                            <a:schemeClr val="tx1"/>
                          </a:solidFill>
                          <a:effectLst/>
                          <a:latin typeface="Arial" panose="020B0604020202020204" pitchFamily="34" charset="0"/>
                          <a:cs typeface="Arial" panose="020B0604020202020204" pitchFamily="34" charset="0"/>
                        </a:rPr>
                        <a:t>Quá</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trình</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đào</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tạo</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tại</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doanh</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nghiệp</a:t>
                      </a:r>
                      <a:endPar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GIZ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UL</a:t>
                      </a:r>
                    </a:p>
                  </a:txBody>
                  <a:tcPr marL="22948" marR="22948" marT="22948" marB="229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US" sz="1200" dirty="0" err="1">
                          <a:solidFill>
                            <a:schemeClr val="tx1"/>
                          </a:solidFill>
                          <a:effectLst/>
                          <a:latin typeface="Arial" panose="020B0604020202020204" pitchFamily="34" charset="0"/>
                          <a:cs typeface="Arial" panose="020B0604020202020204" pitchFamily="34" charset="0"/>
                        </a:rPr>
                        <a:t>Thuyết</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trình</a:t>
                      </a:r>
                      <a:r>
                        <a:rPr lang="en-US" sz="1200" dirty="0">
                          <a:solidFill>
                            <a:schemeClr val="tx1"/>
                          </a:solidFill>
                          <a:effectLst/>
                          <a:latin typeface="Arial" panose="020B0604020202020204" pitchFamily="34" charset="0"/>
                          <a:cs typeface="Arial" panose="020B0604020202020204" pitchFamily="34" charset="0"/>
                        </a:rPr>
                        <a:t>: 15’ , </a:t>
                      </a:r>
                    </a:p>
                    <a:p>
                      <a:pPr marL="0" marR="0" algn="l">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30’ </a:t>
                      </a:r>
                      <a:r>
                        <a:rPr lang="en-US" sz="1200" dirty="0" err="1">
                          <a:solidFill>
                            <a:schemeClr val="tx1"/>
                          </a:solidFill>
                          <a:effectLst/>
                          <a:latin typeface="Arial" panose="020B0604020202020204" pitchFamily="34" charset="0"/>
                          <a:cs typeface="Arial" panose="020B0604020202020204" pitchFamily="34" charset="0"/>
                        </a:rPr>
                        <a:t>hướng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dẫn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xem</a:t>
                      </a:r>
                      <a:r>
                        <a:rPr lang="en-US" sz="1200" dirty="0">
                          <a:solidFill>
                            <a:schemeClr val="tx1"/>
                          </a:solidFill>
                          <a:effectLst/>
                          <a:latin typeface="Arial" panose="020B0604020202020204" pitchFamily="34" charset="0"/>
                          <a:cs typeface="Arial" panose="020B0604020202020204" pitchFamily="34" charset="0"/>
                        </a:rPr>
                        <a:t> video, </a:t>
                      </a:r>
                      <a:r>
                        <a:rPr lang="en-US" sz="1200" dirty="0" err="1">
                          <a:solidFill>
                            <a:schemeClr val="tx1"/>
                          </a:solidFill>
                          <a:effectLst/>
                          <a:latin typeface="Arial" panose="020B0604020202020204" pitchFamily="34" charset="0"/>
                          <a:cs typeface="Arial" panose="020B0604020202020204" pitchFamily="34" charset="0"/>
                        </a:rPr>
                        <a:t>đọc</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tài</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liệu</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thảo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luận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và</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làm</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đánh</a:t>
                      </a:r>
                      <a:r>
                        <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giá</a:t>
                      </a:r>
                      <a:r>
                        <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bài</a:t>
                      </a:r>
                      <a:r>
                        <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học</a:t>
                      </a:r>
                    </a:p>
                  </a:txBody>
                  <a:tcPr marL="22948" marR="22948" marT="22948" marB="229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21293543"/>
                  </a:ext>
                </a:extLst>
              </a:tr>
            </a:tbl>
          </a:graphicData>
        </a:graphic>
      </p:graphicFrame>
      <p:sp>
        <p:nvSpPr>
          <p:cNvPr id="13" name="TextBox 12">
            <a:extLst>
              <a:ext uri="{FF2B5EF4-FFF2-40B4-BE49-F238E27FC236}">
                <a16:creationId xmlns:a16="http://schemas.microsoft.com/office/drawing/2014/main" id="{EC358E1D-DC86-87A3-841A-267036D523AB}"/>
              </a:ext>
            </a:extLst>
          </p:cNvPr>
          <p:cNvSpPr txBox="1"/>
          <p:nvPr/>
        </p:nvSpPr>
        <p:spPr>
          <a:xfrm>
            <a:off x="1794312" y="1252956"/>
            <a:ext cx="1893970" cy="400110"/>
          </a:xfrm>
          <a:prstGeom prst="rect">
            <a:avLst/>
          </a:prstGeom>
          <a:noFill/>
        </p:spPr>
        <p:txBody>
          <a:bodyPr wrap="square" rtlCol="0">
            <a:spAutoFit/>
          </a:bodyPr>
          <a:lstStyle/>
          <a:p>
            <a:r>
              <a:rPr lang="en-US" sz="2000" dirty="0" err="1">
                <a:latin typeface="Arial" panose="020B0604020202020204" pitchFamily="34" charset="0"/>
                <a:cs typeface="Arial" panose="020B0604020202020204" pitchFamily="34" charset="0"/>
              </a:rPr>
              <a:t>Ngày</a:t>
            </a:r>
            <a:r>
              <a:rPr lang="en-US" sz="2000" dirty="0">
                <a:latin typeface="Arial" panose="020B0604020202020204" pitchFamily="34" charset="0"/>
                <a:cs typeface="Arial" panose="020B0604020202020204" pitchFamily="34" charset="0"/>
              </a:rPr>
              <a:t> 1</a:t>
            </a:r>
          </a:p>
        </p:txBody>
      </p:sp>
    </p:spTree>
    <p:extLst>
      <p:ext uri="{BB962C8B-B14F-4D97-AF65-F5344CB8AC3E}">
        <p14:creationId xmlns:p14="http://schemas.microsoft.com/office/powerpoint/2010/main" val="1630758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87F49773-0215-BA21-803B-89F969B5B99E}"/>
              </a:ext>
            </a:extLst>
          </p:cNvPr>
          <p:cNvGraphicFramePr>
            <a:graphicFrameLocks noGrp="1"/>
          </p:cNvGraphicFramePr>
          <p:nvPr>
            <p:extLst>
              <p:ext uri="{D42A27DB-BD31-4B8C-83A1-F6EECF244321}">
                <p14:modId xmlns:p14="http://schemas.microsoft.com/office/powerpoint/2010/main" val="2964123373"/>
              </p:ext>
            </p:extLst>
          </p:nvPr>
        </p:nvGraphicFramePr>
        <p:xfrm>
          <a:off x="1396766" y="1665663"/>
          <a:ext cx="9781563" cy="4468328"/>
        </p:xfrm>
        <a:graphic>
          <a:graphicData uri="http://schemas.openxmlformats.org/drawingml/2006/table">
            <a:tbl>
              <a:tblPr firstRow="1" firstCol="1" bandRow="1">
                <a:tableStyleId>{5C22544A-7EE6-4342-B048-85BDC9FD1C3A}</a:tableStyleId>
              </a:tblPr>
              <a:tblGrid>
                <a:gridCol w="1149291">
                  <a:extLst>
                    <a:ext uri="{9D8B030D-6E8A-4147-A177-3AD203B41FA5}">
                      <a16:colId xmlns:a16="http://schemas.microsoft.com/office/drawing/2014/main" val="3439886862"/>
                    </a:ext>
                  </a:extLst>
                </a:gridCol>
                <a:gridCol w="3707934">
                  <a:extLst>
                    <a:ext uri="{9D8B030D-6E8A-4147-A177-3AD203B41FA5}">
                      <a16:colId xmlns:a16="http://schemas.microsoft.com/office/drawing/2014/main" val="2903731534"/>
                    </a:ext>
                  </a:extLst>
                </a:gridCol>
                <a:gridCol w="1333850">
                  <a:extLst>
                    <a:ext uri="{9D8B030D-6E8A-4147-A177-3AD203B41FA5}">
                      <a16:colId xmlns:a16="http://schemas.microsoft.com/office/drawing/2014/main" val="3898702703"/>
                    </a:ext>
                  </a:extLst>
                </a:gridCol>
                <a:gridCol w="3590488">
                  <a:extLst>
                    <a:ext uri="{9D8B030D-6E8A-4147-A177-3AD203B41FA5}">
                      <a16:colId xmlns:a16="http://schemas.microsoft.com/office/drawing/2014/main" val="3064288697"/>
                    </a:ext>
                  </a:extLst>
                </a:gridCol>
              </a:tblGrid>
              <a:tr h="110856">
                <a:tc>
                  <a:txBody>
                    <a:bodyPr/>
                    <a:lstStyle/>
                    <a:p>
                      <a:pPr marL="0" marR="0" algn="ctr">
                        <a:spcBef>
                          <a:spcPts val="0"/>
                        </a:spcBef>
                        <a:spcAft>
                          <a:spcPts val="0"/>
                        </a:spcAft>
                      </a:pPr>
                      <a:r>
                        <a:rPr lang="vi-VN" sz="1200">
                          <a:solidFill>
                            <a:schemeClr val="tx1"/>
                          </a:solidFill>
                          <a:effectLst/>
                          <a:latin typeface="Arial" panose="020B0604020202020204" pitchFamily="34" charset="0"/>
                          <a:cs typeface="Arial" panose="020B0604020202020204" pitchFamily="34" charset="0"/>
                        </a:rPr>
                        <a:t>Thời gian</a:t>
                      </a:r>
                      <a:endParaRPr lang="en-US" sz="12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7875" marR="478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2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Nội</a:t>
                      </a:r>
                      <a:r>
                        <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dung</a:t>
                      </a:r>
                    </a:p>
                    <a:p>
                      <a:pPr marL="0" marR="0" algn="ctr">
                        <a:spcBef>
                          <a:spcPts val="0"/>
                        </a:spcBef>
                        <a:spcAft>
                          <a:spcPts val="0"/>
                        </a:spcAft>
                      </a:pP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7875" marR="478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P</a:t>
                      </a:r>
                      <a:r>
                        <a:rPr lang="vi-VN" sz="1200" dirty="0">
                          <a:solidFill>
                            <a:schemeClr val="tx1"/>
                          </a:solidFill>
                          <a:effectLst/>
                          <a:latin typeface="Arial" panose="020B0604020202020204" pitchFamily="34" charset="0"/>
                          <a:cs typeface="Arial" panose="020B0604020202020204" pitchFamily="34" charset="0"/>
                        </a:rPr>
                        <a:t>hụ trách</a:t>
                      </a:r>
                      <a:r>
                        <a:rPr lang="en-US" sz="1200" dirty="0">
                          <a:solidFill>
                            <a:schemeClr val="tx1"/>
                          </a:solidFill>
                          <a:effectLst/>
                          <a:latin typeface="Arial" panose="020B0604020202020204" pitchFamily="34" charset="0"/>
                          <a:cs typeface="Arial" panose="020B0604020202020204" pitchFamily="34" charset="0"/>
                        </a:rPr>
                        <a:t> </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7875" marR="478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200">
                          <a:solidFill>
                            <a:schemeClr val="tx1"/>
                          </a:solidFill>
                          <a:effectLst/>
                          <a:latin typeface="Arial" panose="020B0604020202020204" pitchFamily="34" charset="0"/>
                          <a:cs typeface="Arial" panose="020B0604020202020204" pitchFamily="34" charset="0"/>
                        </a:rPr>
                        <a:t>Phương pháp</a:t>
                      </a:r>
                      <a:endParaRPr lang="en-US" sz="12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7875" marR="478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57625342"/>
                  </a:ext>
                </a:extLst>
              </a:tr>
              <a:tr h="489104">
                <a:tc>
                  <a:txBody>
                    <a:bodyPr/>
                    <a:lstStyle/>
                    <a:p>
                      <a:pPr marL="0" marR="0" algn="l">
                        <a:spcBef>
                          <a:spcPts val="0"/>
                        </a:spcBef>
                        <a:spcAft>
                          <a:spcPts val="0"/>
                        </a:spcAft>
                      </a:pPr>
                      <a:r>
                        <a:rPr lang="en-GB" sz="1200" dirty="0">
                          <a:solidFill>
                            <a:schemeClr val="tx1"/>
                          </a:solidFill>
                          <a:effectLst/>
                          <a:latin typeface="Arial" panose="020B0604020202020204" pitchFamily="34" charset="0"/>
                          <a:cs typeface="Arial" panose="020B0604020202020204" pitchFamily="34" charset="0"/>
                        </a:rPr>
                        <a:t>8:30-9:15</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7680" marR="37680" marT="37680" marB="376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LU02- ND: </a:t>
                      </a:r>
                      <a:r>
                        <a:rPr lang="en-US" sz="1200" dirty="0" err="1">
                          <a:solidFill>
                            <a:schemeClr val="tx1"/>
                          </a:solidFill>
                          <a:effectLst/>
                          <a:latin typeface="Arial" panose="020B0604020202020204" pitchFamily="34" charset="0"/>
                          <a:cs typeface="Arial" panose="020B0604020202020204" pitchFamily="34" charset="0"/>
                        </a:rPr>
                        <a:t>Nhu</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cầu</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đào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tạo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và</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xác</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định</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nhu</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cầu</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đào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tạo</a:t>
                      </a:r>
                      <a:r>
                        <a:rPr lang="en-US" sz="1200" dirty="0">
                          <a:solidFill>
                            <a:schemeClr val="tx1"/>
                          </a:solidFill>
                          <a:effectLst/>
                          <a:latin typeface="Arial" panose="020B0604020202020204" pitchFamily="34" charset="0"/>
                          <a:cs typeface="Arial" panose="020B0604020202020204" pitchFamily="34" charset="0"/>
                        </a:rPr>
                        <a:t> ; </a:t>
                      </a:r>
                      <a:r>
                        <a:rPr lang="en-US" sz="1200" b="1" i="1" dirty="0" err="1">
                          <a:solidFill>
                            <a:schemeClr val="tx1"/>
                          </a:solidFill>
                          <a:effectLst/>
                          <a:latin typeface="Arial" panose="020B0604020202020204" pitchFamily="34" charset="0"/>
                          <a:cs typeface="Arial" panose="020B0604020202020204" pitchFamily="34" charset="0"/>
                        </a:rPr>
                        <a:t>Phần</a:t>
                      </a:r>
                      <a:r>
                        <a:rPr lang="en-US" sz="1200" b="1" i="1" dirty="0">
                          <a:solidFill>
                            <a:schemeClr val="tx1"/>
                          </a:solidFill>
                          <a:effectLst/>
                          <a:latin typeface="Arial" panose="020B0604020202020204" pitchFamily="34" charset="0"/>
                          <a:cs typeface="Arial" panose="020B0604020202020204" pitchFamily="34" charset="0"/>
                        </a:rPr>
                        <a:t> 2: </a:t>
                      </a:r>
                      <a:r>
                        <a:rPr lang="en-US" sz="1200" b="1" i="1" dirty="0" err="1">
                          <a:solidFill>
                            <a:schemeClr val="tx1"/>
                          </a:solidFill>
                          <a:effectLst/>
                          <a:latin typeface="Arial" panose="020B0604020202020204" pitchFamily="34" charset="0"/>
                          <a:cs typeface="Arial" panose="020B0604020202020204" pitchFamily="34" charset="0"/>
                        </a:rPr>
                        <a:t>Lợi</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ích</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của</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xác</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định</a:t>
                      </a:r>
                      <a:r>
                        <a:rPr lang="en-US" sz="1200" b="1" i="1" dirty="0">
                          <a:solidFill>
                            <a:schemeClr val="tx1"/>
                          </a:solidFill>
                          <a:effectLst/>
                          <a:latin typeface="Arial" panose="020B0604020202020204" pitchFamily="34" charset="0"/>
                          <a:cs typeface="Arial" panose="020B0604020202020204" pitchFamily="34" charset="0"/>
                        </a:rPr>
                        <a:t> NCĐT </a:t>
                      </a:r>
                      <a:endPar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7680" marR="37680" marT="37680" marB="376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GIZ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UL</a:t>
                      </a:r>
                    </a:p>
                  </a:txBody>
                  <a:tcPr marL="37680" marR="37680" marT="37680" marB="376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US" sz="1200" dirty="0" err="1">
                          <a:solidFill>
                            <a:schemeClr val="tx1"/>
                          </a:solidFill>
                          <a:effectLst/>
                          <a:latin typeface="Arial" panose="020B0604020202020204" pitchFamily="34" charset="0"/>
                          <a:cs typeface="Arial" panose="020B0604020202020204" pitchFamily="34" charset="0"/>
                        </a:rPr>
                        <a:t>Thuyết</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trình</a:t>
                      </a:r>
                      <a:r>
                        <a:rPr lang="en-US" sz="1200" dirty="0">
                          <a:solidFill>
                            <a:schemeClr val="tx1"/>
                          </a:solidFill>
                          <a:effectLst/>
                          <a:latin typeface="Arial" panose="020B0604020202020204" pitchFamily="34" charset="0"/>
                          <a:cs typeface="Arial" panose="020B0604020202020204" pitchFamily="34" charset="0"/>
                        </a:rPr>
                        <a:t>: 15’ , </a:t>
                      </a:r>
                    </a:p>
                    <a:p>
                      <a:pPr marL="0" marR="0" algn="l">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30’ </a:t>
                      </a:r>
                      <a:r>
                        <a:rPr lang="en-US" sz="1200" dirty="0" err="1">
                          <a:solidFill>
                            <a:schemeClr val="tx1"/>
                          </a:solidFill>
                          <a:effectLst/>
                          <a:latin typeface="Arial" panose="020B0604020202020204" pitchFamily="34" charset="0"/>
                          <a:cs typeface="Arial" panose="020B0604020202020204" pitchFamily="34" charset="0"/>
                        </a:rPr>
                        <a:t>hướng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dẫn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xem</a:t>
                      </a:r>
                      <a:r>
                        <a:rPr lang="en-US" sz="1200" dirty="0">
                          <a:solidFill>
                            <a:schemeClr val="tx1"/>
                          </a:solidFill>
                          <a:effectLst/>
                          <a:latin typeface="Arial" panose="020B0604020202020204" pitchFamily="34" charset="0"/>
                          <a:cs typeface="Arial" panose="020B0604020202020204" pitchFamily="34" charset="0"/>
                        </a:rPr>
                        <a:t> video, </a:t>
                      </a:r>
                      <a:r>
                        <a:rPr lang="en-US" sz="1200" dirty="0" err="1">
                          <a:solidFill>
                            <a:schemeClr val="tx1"/>
                          </a:solidFill>
                          <a:effectLst/>
                          <a:latin typeface="Arial" panose="020B0604020202020204" pitchFamily="34" charset="0"/>
                          <a:cs typeface="Arial" panose="020B0604020202020204" pitchFamily="34" charset="0"/>
                        </a:rPr>
                        <a:t>đọc</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tài</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liệu</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thảo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luận</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88688632"/>
                  </a:ext>
                </a:extLst>
              </a:tr>
              <a:tr h="489104">
                <a:tc>
                  <a:txBody>
                    <a:bodyPr/>
                    <a:lstStyle/>
                    <a:p>
                      <a:pPr marL="0" marR="0" algn="l">
                        <a:spcBef>
                          <a:spcPts val="0"/>
                        </a:spcBef>
                        <a:spcAft>
                          <a:spcPts val="0"/>
                        </a:spcAft>
                      </a:pPr>
                      <a:r>
                        <a:rPr lang="en-GB" sz="1200">
                          <a:solidFill>
                            <a:schemeClr val="tx1"/>
                          </a:solidFill>
                          <a:effectLst/>
                          <a:latin typeface="Arial" panose="020B0604020202020204" pitchFamily="34" charset="0"/>
                          <a:cs typeface="Arial" panose="020B0604020202020204" pitchFamily="34" charset="0"/>
                        </a:rPr>
                        <a:t>9:15-10:00</a:t>
                      </a:r>
                      <a:endParaRPr lang="en-US" sz="12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7680" marR="37680" marT="37680" marB="376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LU02- ND: </a:t>
                      </a:r>
                      <a:r>
                        <a:rPr lang="en-US" sz="1200" dirty="0" err="1">
                          <a:solidFill>
                            <a:schemeClr val="tx1"/>
                          </a:solidFill>
                          <a:effectLst/>
                          <a:latin typeface="Arial" panose="020B0604020202020204" pitchFamily="34" charset="0"/>
                          <a:cs typeface="Arial" panose="020B0604020202020204" pitchFamily="34" charset="0"/>
                        </a:rPr>
                        <a:t>Phương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pháp</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xác</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định</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nhu</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cầu</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đào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tạo</a:t>
                      </a:r>
                      <a:r>
                        <a:rPr lang="en-US" sz="1200"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Phần</a:t>
                      </a:r>
                      <a:r>
                        <a:rPr lang="en-US" sz="1200" b="1" i="1" dirty="0">
                          <a:solidFill>
                            <a:schemeClr val="tx1"/>
                          </a:solidFill>
                          <a:effectLst/>
                          <a:latin typeface="Arial" panose="020B0604020202020204" pitchFamily="34" charset="0"/>
                          <a:cs typeface="Arial" panose="020B0604020202020204" pitchFamily="34" charset="0"/>
                        </a:rPr>
                        <a:t> 4: </a:t>
                      </a:r>
                      <a:r>
                        <a:rPr lang="en-US" sz="1200" b="1" i="1" dirty="0" err="1">
                          <a:solidFill>
                            <a:schemeClr val="tx1"/>
                          </a:solidFill>
                          <a:effectLst/>
                          <a:latin typeface="Arial" panose="020B0604020202020204" pitchFamily="34" charset="0"/>
                          <a:cs typeface="Arial" panose="020B0604020202020204" pitchFamily="34" charset="0"/>
                        </a:rPr>
                        <a:t>Phân</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tích</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vấn</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đề</a:t>
                      </a:r>
                      <a:endPar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7680" marR="37680" marT="37680" marB="376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GIZ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UL</a:t>
                      </a:r>
                    </a:p>
                  </a:txBody>
                  <a:tcPr marL="37680" marR="37680" marT="37680" marB="376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Thuyết</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trình</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15’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30’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hướng</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dẫn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xem</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video,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đọc</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tài</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liệu</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thảo</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luận</a:t>
                      </a: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7349235"/>
                  </a:ext>
                </a:extLst>
              </a:tr>
              <a:tr h="378248">
                <a:tc>
                  <a:txBody>
                    <a:bodyPr/>
                    <a:lstStyle/>
                    <a:p>
                      <a:pPr marL="0" marR="0" algn="l">
                        <a:spcBef>
                          <a:spcPts val="0"/>
                        </a:spcBef>
                        <a:spcAft>
                          <a:spcPts val="0"/>
                        </a:spcAft>
                      </a:pPr>
                      <a:r>
                        <a:rPr lang="en-GB" sz="1200">
                          <a:solidFill>
                            <a:schemeClr val="tx1"/>
                          </a:solidFill>
                          <a:effectLst/>
                          <a:latin typeface="Arial" panose="020B0604020202020204" pitchFamily="34" charset="0"/>
                          <a:cs typeface="Arial" panose="020B0604020202020204" pitchFamily="34" charset="0"/>
                        </a:rPr>
                        <a:t>10:15- 11:00</a:t>
                      </a:r>
                      <a:endParaRPr lang="en-US" sz="12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7680" marR="37680" marT="37680" marB="376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LU02- ND: </a:t>
                      </a:r>
                      <a:r>
                        <a:rPr lang="en-US" sz="1200" dirty="0" err="1">
                          <a:solidFill>
                            <a:schemeClr val="tx1"/>
                          </a:solidFill>
                          <a:effectLst/>
                          <a:latin typeface="Arial" panose="020B0604020202020204" pitchFamily="34" charset="0"/>
                          <a:cs typeface="Arial" panose="020B0604020202020204" pitchFamily="34" charset="0"/>
                        </a:rPr>
                        <a:t>Phương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pháp</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xác</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định</a:t>
                      </a:r>
                      <a:r>
                        <a:rPr lang="en-US" sz="1200" dirty="0">
                          <a:solidFill>
                            <a:schemeClr val="tx1"/>
                          </a:solidFill>
                          <a:effectLst/>
                          <a:latin typeface="Arial" panose="020B0604020202020204" pitchFamily="34" charset="0"/>
                          <a:cs typeface="Arial" panose="020B0604020202020204" pitchFamily="34" charset="0"/>
                        </a:rPr>
                        <a:t> NCĐT (</a:t>
                      </a:r>
                      <a:r>
                        <a:rPr lang="en-US" sz="1200" dirty="0" err="1">
                          <a:solidFill>
                            <a:schemeClr val="tx1"/>
                          </a:solidFill>
                          <a:effectLst/>
                          <a:latin typeface="Arial" panose="020B0604020202020204" pitchFamily="34" charset="0"/>
                          <a:cs typeface="Arial" panose="020B0604020202020204" pitchFamily="34" charset="0"/>
                        </a:rPr>
                        <a:t>tiếp</a:t>
                      </a:r>
                      <a:r>
                        <a:rPr lang="en-US" sz="1200" dirty="0">
                          <a:solidFill>
                            <a:schemeClr val="tx1"/>
                          </a:solidFill>
                          <a:effectLst/>
                          <a:latin typeface="Arial" panose="020B0604020202020204" pitchFamily="34" charset="0"/>
                          <a:cs typeface="Arial" panose="020B0604020202020204" pitchFamily="34" charset="0"/>
                        </a:rPr>
                        <a:t>)</a:t>
                      </a:r>
                    </a:p>
                    <a:p>
                      <a:pPr marL="0" marR="0" algn="l">
                        <a:spcBef>
                          <a:spcPts val="0"/>
                        </a:spcBef>
                        <a:spcAft>
                          <a:spcPts val="0"/>
                        </a:spcAft>
                      </a:pPr>
                      <a:r>
                        <a:rPr lang="en-US" sz="1200" b="1" i="1" dirty="0" err="1">
                          <a:solidFill>
                            <a:schemeClr val="tx1"/>
                          </a:solidFill>
                          <a:effectLst/>
                          <a:latin typeface="Arial" panose="020B0604020202020204" pitchFamily="34" charset="0"/>
                          <a:cs typeface="Arial" panose="020B0604020202020204" pitchFamily="34" charset="0"/>
                        </a:rPr>
                        <a:t>Phần</a:t>
                      </a:r>
                      <a:r>
                        <a:rPr lang="en-US" sz="1200" b="1" i="1" dirty="0">
                          <a:solidFill>
                            <a:schemeClr val="tx1"/>
                          </a:solidFill>
                          <a:effectLst/>
                          <a:latin typeface="Arial" panose="020B0604020202020204" pitchFamily="34" charset="0"/>
                          <a:cs typeface="Arial" panose="020B0604020202020204" pitchFamily="34" charset="0"/>
                        </a:rPr>
                        <a:t> 5: </a:t>
                      </a:r>
                      <a:r>
                        <a:rPr lang="en-US" sz="1200" b="1" i="1" dirty="0" err="1">
                          <a:solidFill>
                            <a:schemeClr val="tx1"/>
                          </a:solidFill>
                          <a:effectLst/>
                          <a:latin typeface="Arial" panose="020B0604020202020204" pitchFamily="34" charset="0"/>
                          <a:cs typeface="Arial" panose="020B0604020202020204" pitchFamily="34" charset="0"/>
                        </a:rPr>
                        <a:t>Xác</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định</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năng</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lực</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thiếu</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hụt</a:t>
                      </a:r>
                      <a:r>
                        <a:rPr lang="en-US" sz="1200" b="1" i="1" dirty="0">
                          <a:solidFill>
                            <a:schemeClr val="tx1"/>
                          </a:solidFill>
                          <a:effectLst/>
                          <a:latin typeface="Arial" panose="020B0604020202020204" pitchFamily="34" charset="0"/>
                          <a:cs typeface="Arial" panose="020B0604020202020204" pitchFamily="34" charset="0"/>
                        </a:rPr>
                        <a:t>  </a:t>
                      </a:r>
                      <a:endPar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7680" marR="37680" marT="37680" marB="376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GIZ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UL</a:t>
                      </a:r>
                    </a:p>
                  </a:txBody>
                  <a:tcPr marL="37680" marR="37680" marT="37680" marB="376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Thuyết</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trình</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15’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30’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hướng</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dẫn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xem</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video,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đọc</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tài</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liệu</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thảo</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luận</a:t>
                      </a: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9210211"/>
                  </a:ext>
                </a:extLst>
              </a:tr>
              <a:tr h="363201">
                <a:tc>
                  <a:txBody>
                    <a:bodyPr/>
                    <a:lstStyle/>
                    <a:p>
                      <a:pPr marL="0" marR="0" algn="l">
                        <a:spcBef>
                          <a:spcPts val="0"/>
                        </a:spcBef>
                        <a:spcAft>
                          <a:spcPts val="0"/>
                        </a:spcAft>
                      </a:pPr>
                      <a:r>
                        <a:rPr lang="en-GB" sz="1200" dirty="0">
                          <a:solidFill>
                            <a:schemeClr val="tx1"/>
                          </a:solidFill>
                          <a:effectLst/>
                          <a:latin typeface="Arial" panose="020B0604020202020204" pitchFamily="34" charset="0"/>
                          <a:cs typeface="Arial" panose="020B0604020202020204" pitchFamily="34" charset="0"/>
                        </a:rPr>
                        <a:t>11:00-11:45</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5268" marR="25268" marT="25268" marB="2526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tabLst>
                          <a:tab pos="268605" algn="l"/>
                        </a:tabLst>
                      </a:pPr>
                      <a:r>
                        <a:rPr lang="en-US" sz="1200" dirty="0">
                          <a:solidFill>
                            <a:schemeClr val="tx1"/>
                          </a:solidFill>
                          <a:effectLst/>
                          <a:latin typeface="Arial" panose="020B0604020202020204" pitchFamily="34" charset="0"/>
                          <a:cs typeface="Arial" panose="020B0604020202020204" pitchFamily="34" charset="0"/>
                        </a:rPr>
                        <a:t>LU02- ND: </a:t>
                      </a:r>
                      <a:r>
                        <a:rPr lang="en-US" sz="1200" dirty="0" err="1">
                          <a:solidFill>
                            <a:schemeClr val="tx1"/>
                          </a:solidFill>
                          <a:effectLst/>
                          <a:latin typeface="Arial" panose="020B0604020202020204" pitchFamily="34" charset="0"/>
                          <a:cs typeface="Arial" panose="020B0604020202020204" pitchFamily="34" charset="0"/>
                        </a:rPr>
                        <a:t>Xây</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dựng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phương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án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đào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tạo</a:t>
                      </a:r>
                      <a:r>
                        <a:rPr lang="en-US" sz="1200" dirty="0">
                          <a:solidFill>
                            <a:schemeClr val="tx1"/>
                          </a:solidFill>
                          <a:effectLst/>
                          <a:latin typeface="Arial" panose="020B0604020202020204" pitchFamily="34" charset="0"/>
                          <a:cs typeface="Arial" panose="020B0604020202020204" pitchFamily="34" charset="0"/>
                        </a:rPr>
                        <a:t>; </a:t>
                      </a:r>
                    </a:p>
                    <a:p>
                      <a:pPr marL="0" marR="0" algn="l">
                        <a:spcBef>
                          <a:spcPts val="0"/>
                        </a:spcBef>
                        <a:spcAft>
                          <a:spcPts val="0"/>
                        </a:spcAft>
                        <a:tabLst>
                          <a:tab pos="268605" algn="l"/>
                        </a:tabLst>
                      </a:pPr>
                      <a:r>
                        <a:rPr lang="en-US" sz="1200" b="1" i="1" dirty="0" err="1">
                          <a:solidFill>
                            <a:schemeClr val="tx1"/>
                          </a:solidFill>
                          <a:effectLst/>
                          <a:latin typeface="Arial" panose="020B0604020202020204" pitchFamily="34" charset="0"/>
                          <a:cs typeface="Arial" panose="020B0604020202020204" pitchFamily="34" charset="0"/>
                        </a:rPr>
                        <a:t>Phần</a:t>
                      </a:r>
                      <a:r>
                        <a:rPr lang="en-US" sz="1200" b="1" i="1" dirty="0">
                          <a:solidFill>
                            <a:schemeClr val="tx1"/>
                          </a:solidFill>
                          <a:effectLst/>
                          <a:latin typeface="Arial" panose="020B0604020202020204" pitchFamily="34" charset="0"/>
                          <a:cs typeface="Arial" panose="020B0604020202020204" pitchFamily="34" charset="0"/>
                        </a:rPr>
                        <a:t> 6: </a:t>
                      </a:r>
                      <a:r>
                        <a:rPr lang="en-US" sz="1200" b="1" i="1" dirty="0" err="1">
                          <a:solidFill>
                            <a:schemeClr val="tx1"/>
                          </a:solidFill>
                          <a:effectLst/>
                          <a:latin typeface="Arial" panose="020B0604020202020204" pitchFamily="34" charset="0"/>
                          <a:cs typeface="Arial" panose="020B0604020202020204" pitchFamily="34" charset="0"/>
                        </a:rPr>
                        <a:t>Xây</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dựng</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phương</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án</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đào</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tạo</a:t>
                      </a:r>
                      <a:r>
                        <a:rPr lang="en-US" sz="1200" b="1" i="1" dirty="0">
                          <a:solidFill>
                            <a:schemeClr val="tx1"/>
                          </a:solidFill>
                          <a:effectLst/>
                          <a:latin typeface="Arial" panose="020B0604020202020204" pitchFamily="34" charset="0"/>
                          <a:cs typeface="Arial" panose="020B0604020202020204" pitchFamily="34" charset="0"/>
                        </a:rPr>
                        <a:t>  </a:t>
                      </a:r>
                      <a:endPar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5268" marR="25268" marT="25268" marB="2526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GIZ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UL</a:t>
                      </a:r>
                    </a:p>
                  </a:txBody>
                  <a:tcPr marL="25268" marR="25268" marT="25268" marB="2526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US" sz="1200" dirty="0" err="1">
                          <a:solidFill>
                            <a:schemeClr val="tx1"/>
                          </a:solidFill>
                          <a:effectLst/>
                          <a:latin typeface="Arial" panose="020B0604020202020204" pitchFamily="34" charset="0"/>
                          <a:cs typeface="Arial" panose="020B0604020202020204" pitchFamily="34" charset="0"/>
                        </a:rPr>
                        <a:t>Thuyết</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trình</a:t>
                      </a:r>
                      <a:r>
                        <a:rPr lang="en-US" sz="1200" dirty="0">
                          <a:solidFill>
                            <a:schemeClr val="tx1"/>
                          </a:solidFill>
                          <a:effectLst/>
                          <a:latin typeface="Arial" panose="020B0604020202020204" pitchFamily="34" charset="0"/>
                          <a:cs typeface="Arial" panose="020B0604020202020204" pitchFamily="34" charset="0"/>
                        </a:rPr>
                        <a:t>: 15’ , </a:t>
                      </a:r>
                    </a:p>
                    <a:p>
                      <a:pPr marL="0" marR="0" algn="l">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30’ </a:t>
                      </a:r>
                      <a:r>
                        <a:rPr lang="en-US" sz="1200" dirty="0" err="1">
                          <a:solidFill>
                            <a:schemeClr val="tx1"/>
                          </a:solidFill>
                          <a:effectLst/>
                          <a:latin typeface="Arial" panose="020B0604020202020204" pitchFamily="34" charset="0"/>
                          <a:cs typeface="Arial" panose="020B0604020202020204" pitchFamily="34" charset="0"/>
                        </a:rPr>
                        <a:t>hướng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dẫn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xem</a:t>
                      </a:r>
                      <a:r>
                        <a:rPr lang="en-US" sz="1200" dirty="0">
                          <a:solidFill>
                            <a:schemeClr val="tx1"/>
                          </a:solidFill>
                          <a:effectLst/>
                          <a:latin typeface="Arial" panose="020B0604020202020204" pitchFamily="34" charset="0"/>
                          <a:cs typeface="Arial" panose="020B0604020202020204" pitchFamily="34" charset="0"/>
                        </a:rPr>
                        <a:t> video, </a:t>
                      </a:r>
                      <a:r>
                        <a:rPr lang="en-US" sz="1200" dirty="0" err="1">
                          <a:solidFill>
                            <a:schemeClr val="tx1"/>
                          </a:solidFill>
                          <a:effectLst/>
                          <a:latin typeface="Arial" panose="020B0604020202020204" pitchFamily="34" charset="0"/>
                          <a:cs typeface="Arial" panose="020B0604020202020204" pitchFamily="34" charset="0"/>
                        </a:rPr>
                        <a:t>đọc</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tài</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liệu</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thảo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luận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và</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làm</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đánh</a:t>
                      </a:r>
                      <a:r>
                        <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giá</a:t>
                      </a:r>
                      <a:r>
                        <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bài</a:t>
                      </a:r>
                      <a:r>
                        <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học</a:t>
                      </a:r>
                    </a:p>
                  </a:txBody>
                  <a:tcPr marL="22948" marR="22948" marT="22948" marB="229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71000246"/>
                  </a:ext>
                </a:extLst>
              </a:tr>
              <a:tr h="474056">
                <a:tc>
                  <a:txBody>
                    <a:bodyPr/>
                    <a:lstStyle/>
                    <a:p>
                      <a:pPr marL="0" marR="0" algn="l">
                        <a:spcBef>
                          <a:spcPts val="0"/>
                        </a:spcBef>
                        <a:spcAft>
                          <a:spcPts val="0"/>
                        </a:spcAft>
                      </a:pPr>
                      <a:r>
                        <a:rPr lang="en-GB" sz="1200" dirty="0">
                          <a:solidFill>
                            <a:schemeClr val="tx1"/>
                          </a:solidFill>
                          <a:effectLst/>
                          <a:latin typeface="Arial" panose="020B0604020202020204" pitchFamily="34" charset="0"/>
                          <a:cs typeface="Arial" panose="020B0604020202020204" pitchFamily="34" charset="0"/>
                        </a:rPr>
                        <a:t>13:30-14:15</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5268" marR="25268" marT="25268" marB="2526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tabLst>
                          <a:tab pos="268605" algn="l"/>
                        </a:tabLst>
                      </a:pPr>
                      <a:r>
                        <a:rPr lang="en-US" sz="1200" dirty="0">
                          <a:solidFill>
                            <a:schemeClr val="tx1"/>
                          </a:solidFill>
                          <a:effectLst/>
                          <a:latin typeface="Arial" panose="020B0604020202020204" pitchFamily="34" charset="0"/>
                          <a:cs typeface="Arial" panose="020B0604020202020204" pitchFamily="34" charset="0"/>
                        </a:rPr>
                        <a:t>LU03-ND: </a:t>
                      </a:r>
                      <a:r>
                        <a:rPr lang="en-US" sz="1200" dirty="0" err="1">
                          <a:solidFill>
                            <a:schemeClr val="tx1"/>
                          </a:solidFill>
                          <a:effectLst/>
                          <a:latin typeface="Arial" panose="020B0604020202020204" pitchFamily="34" charset="0"/>
                          <a:cs typeface="Arial" panose="020B0604020202020204" pitchFamily="34" charset="0"/>
                        </a:rPr>
                        <a:t>Đào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tạo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liên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kết</a:t>
                      </a:r>
                      <a:endParaRPr lang="en-US" sz="1200" dirty="0">
                        <a:solidFill>
                          <a:schemeClr val="tx1"/>
                        </a:solidFill>
                        <a:effectLst/>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tab pos="268605" algn="l"/>
                        </a:tabLst>
                        <a:defRPr/>
                      </a:pPr>
                      <a:r>
                        <a:rPr lang="en-US" sz="1200" b="1" i="1" dirty="0" err="1">
                          <a:solidFill>
                            <a:schemeClr val="tx1"/>
                          </a:solidFill>
                          <a:effectLst/>
                          <a:latin typeface="Arial" panose="020B0604020202020204" pitchFamily="34" charset="0"/>
                          <a:cs typeface="Arial" panose="020B0604020202020204" pitchFamily="34" charset="0"/>
                        </a:rPr>
                        <a:t>Phần</a:t>
                      </a:r>
                      <a:r>
                        <a:rPr lang="en-US" sz="1200" b="1" i="1" dirty="0">
                          <a:solidFill>
                            <a:schemeClr val="tx1"/>
                          </a:solidFill>
                          <a:effectLst/>
                          <a:latin typeface="Arial" panose="020B0604020202020204" pitchFamily="34" charset="0"/>
                          <a:cs typeface="Arial" panose="020B0604020202020204" pitchFamily="34" charset="0"/>
                        </a:rPr>
                        <a:t> 3: </a:t>
                      </a:r>
                      <a:r>
                        <a:rPr lang="en-US" sz="1200" b="1" i="1" dirty="0" err="1">
                          <a:solidFill>
                            <a:schemeClr val="tx1"/>
                          </a:solidFill>
                          <a:effectLst/>
                          <a:latin typeface="Arial" panose="020B0604020202020204" pitchFamily="34" charset="0"/>
                          <a:cs typeface="Arial" panose="020B0604020202020204" pitchFamily="34" charset="0"/>
                        </a:rPr>
                        <a:t>Đặc</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điểm</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dạy</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học</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trong</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đào</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tạo</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liên</a:t>
                      </a:r>
                      <a:r>
                        <a:rPr lang="en-US" sz="1200" b="1" i="1" dirty="0">
                          <a:solidFill>
                            <a:schemeClr val="tx1"/>
                          </a:solidFill>
                          <a:effectLst/>
                          <a:latin typeface="Arial" panose="020B0604020202020204" pitchFamily="34" charset="0"/>
                          <a:cs typeface="Arial" panose="020B0604020202020204" pitchFamily="34" charset="0"/>
                        </a:rPr>
                        <a:t> </a:t>
                      </a:r>
                      <a:r>
                        <a:rPr lang="en-US" sz="1200" b="1" i="1" dirty="0" err="1">
                          <a:solidFill>
                            <a:schemeClr val="tx1"/>
                          </a:solidFill>
                          <a:effectLst/>
                          <a:latin typeface="Arial" panose="020B0604020202020204" pitchFamily="34" charset="0"/>
                          <a:cs typeface="Arial" panose="020B0604020202020204" pitchFamily="34" charset="0"/>
                        </a:rPr>
                        <a:t>kết</a:t>
                      </a:r>
                      <a:r>
                        <a:rPr lang="en-US" sz="1200" b="1" i="1" dirty="0">
                          <a:solidFill>
                            <a:schemeClr val="tx1"/>
                          </a:solidFill>
                          <a:effectLst/>
                          <a:latin typeface="Arial" panose="020B0604020202020204" pitchFamily="34" charset="0"/>
                          <a:cs typeface="Arial" panose="020B0604020202020204" pitchFamily="34" charset="0"/>
                        </a:rPr>
                        <a:t>                                                           </a:t>
                      </a:r>
                      <a:endPar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5268" marR="25268" marT="25268" marB="2526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GIZ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UL</a:t>
                      </a:r>
                    </a:p>
                  </a:txBody>
                  <a:tcPr marL="25268" marR="25268" marT="25268" marB="2526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US" sz="1200" dirty="0" err="1">
                          <a:solidFill>
                            <a:schemeClr val="tx1"/>
                          </a:solidFill>
                          <a:effectLst/>
                          <a:latin typeface="Arial" panose="020B0604020202020204" pitchFamily="34" charset="0"/>
                          <a:cs typeface="Arial" panose="020B0604020202020204" pitchFamily="34" charset="0"/>
                        </a:rPr>
                        <a:t>Thuyết</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trình</a:t>
                      </a:r>
                      <a:r>
                        <a:rPr lang="en-US" sz="1200" dirty="0">
                          <a:solidFill>
                            <a:schemeClr val="tx1"/>
                          </a:solidFill>
                          <a:effectLst/>
                          <a:latin typeface="Arial" panose="020B0604020202020204" pitchFamily="34" charset="0"/>
                          <a:cs typeface="Arial" panose="020B0604020202020204" pitchFamily="34" charset="0"/>
                        </a:rPr>
                        <a:t>: 15’ , </a:t>
                      </a:r>
                    </a:p>
                    <a:p>
                      <a:pPr marL="0" marR="0" algn="l">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30’ </a:t>
                      </a:r>
                      <a:r>
                        <a:rPr lang="en-US" sz="1200" dirty="0" err="1">
                          <a:solidFill>
                            <a:schemeClr val="tx1"/>
                          </a:solidFill>
                          <a:effectLst/>
                          <a:latin typeface="Arial" panose="020B0604020202020204" pitchFamily="34" charset="0"/>
                          <a:cs typeface="Arial" panose="020B0604020202020204" pitchFamily="34" charset="0"/>
                        </a:rPr>
                        <a:t>hướng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dẫn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xem</a:t>
                      </a:r>
                      <a:r>
                        <a:rPr lang="en-US" sz="1200" dirty="0">
                          <a:solidFill>
                            <a:schemeClr val="tx1"/>
                          </a:solidFill>
                          <a:effectLst/>
                          <a:latin typeface="Arial" panose="020B0604020202020204" pitchFamily="34" charset="0"/>
                          <a:cs typeface="Arial" panose="020B0604020202020204" pitchFamily="34" charset="0"/>
                        </a:rPr>
                        <a:t> video, </a:t>
                      </a:r>
                      <a:r>
                        <a:rPr lang="en-US" sz="1200" dirty="0" err="1">
                          <a:solidFill>
                            <a:schemeClr val="tx1"/>
                          </a:solidFill>
                          <a:effectLst/>
                          <a:latin typeface="Arial" panose="020B0604020202020204" pitchFamily="34" charset="0"/>
                          <a:cs typeface="Arial" panose="020B0604020202020204" pitchFamily="34" charset="0"/>
                        </a:rPr>
                        <a:t>đọc</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tài</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liệu</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thảo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luận</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96888646"/>
                  </a:ext>
                </a:extLst>
              </a:tr>
              <a:tr h="354116">
                <a:tc>
                  <a:txBody>
                    <a:bodyPr/>
                    <a:lstStyle/>
                    <a:p>
                      <a:pPr marL="0" marR="0" algn="l">
                        <a:spcBef>
                          <a:spcPts val="0"/>
                        </a:spcBef>
                        <a:spcAft>
                          <a:spcPts val="0"/>
                        </a:spcAft>
                      </a:pPr>
                      <a:r>
                        <a:rPr lang="en-GB" sz="1200" dirty="0">
                          <a:solidFill>
                            <a:schemeClr val="tx1"/>
                          </a:solidFill>
                          <a:effectLst/>
                          <a:latin typeface="Arial" panose="020B0604020202020204" pitchFamily="34" charset="0"/>
                          <a:cs typeface="Arial" panose="020B0604020202020204" pitchFamily="34" charset="0"/>
                        </a:rPr>
                        <a:t>14:15-15:00</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5268" marR="25268" marT="25268" marB="2526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tabLst>
                          <a:tab pos="268605" algn="l"/>
                        </a:tabLst>
                      </a:pPr>
                      <a:r>
                        <a:rPr lang="en-US" sz="1200" b="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LU03- ND: </a:t>
                      </a:r>
                      <a:r>
                        <a:rPr lang="en-US" sz="1200" b="0" i="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Năng</a:t>
                      </a:r>
                      <a:r>
                        <a:rPr lang="en-US" sz="1200" b="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lực</a:t>
                      </a:r>
                      <a:r>
                        <a:rPr lang="en-US" sz="1200" b="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đào</a:t>
                      </a:r>
                      <a:r>
                        <a:rPr lang="en-US" sz="1200" b="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tạo</a:t>
                      </a:r>
                      <a:r>
                        <a:rPr lang="en-US" sz="1200" b="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liên</a:t>
                      </a:r>
                      <a:r>
                        <a:rPr lang="en-US" sz="1200" b="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kết</a:t>
                      </a:r>
                      <a:endParaRPr lang="en-US" sz="1200" b="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algn="l">
                        <a:spcBef>
                          <a:spcPts val="0"/>
                        </a:spcBef>
                        <a:spcAft>
                          <a:spcPts val="0"/>
                        </a:spcAft>
                        <a:tabLst>
                          <a:tab pos="268605" algn="l"/>
                        </a:tabLst>
                      </a:pP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Phần</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6: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Tiêu</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chí</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đánh</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giá</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năng</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lực</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liên</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kết</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đào</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tạo</a:t>
                      </a:r>
                      <a:endPar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5268" marR="25268" marT="25268" marB="2526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GIZ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UL</a:t>
                      </a:r>
                    </a:p>
                  </a:txBody>
                  <a:tcPr marL="25268" marR="25268" marT="25268" marB="2526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Thuyết</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trình</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15’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30’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hướng</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dẫn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xem</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video,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đọc</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tài</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liệu</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thảo</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luận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93063494"/>
                  </a:ext>
                </a:extLst>
              </a:tr>
              <a:tr h="363201">
                <a:tc>
                  <a:txBody>
                    <a:bodyPr/>
                    <a:lstStyle/>
                    <a:p>
                      <a:pPr marL="0" marR="0" algn="l">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15:15-16:00</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5268" marR="25268" marT="25268" marB="2526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tabLst>
                          <a:tab pos="268605" algn="l"/>
                        </a:tabLst>
                      </a:pPr>
                      <a:r>
                        <a:rPr lang="en-US" sz="1200" dirty="0">
                          <a:solidFill>
                            <a:schemeClr val="tx1"/>
                          </a:solidFill>
                          <a:effectLst/>
                          <a:latin typeface="Arial" panose="020B0604020202020204" pitchFamily="34" charset="0"/>
                          <a:cs typeface="Arial" panose="020B0604020202020204" pitchFamily="34" charset="0"/>
                        </a:rPr>
                        <a:t>LU03- ND: </a:t>
                      </a:r>
                      <a:r>
                        <a:rPr lang="en-US" sz="1200" dirty="0" err="1">
                          <a:solidFill>
                            <a:schemeClr val="tx1"/>
                          </a:solidFill>
                          <a:effectLst/>
                          <a:latin typeface="Arial" panose="020B0604020202020204" pitchFamily="34" charset="0"/>
                          <a:cs typeface="Arial" panose="020B0604020202020204" pitchFamily="34" charset="0"/>
                        </a:rPr>
                        <a:t>Đánh</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giá</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năng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lực</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liên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kết</a:t>
                      </a:r>
                      <a:r>
                        <a:rPr lang="en-US" sz="1200" dirty="0">
                          <a:solidFill>
                            <a:schemeClr val="tx1"/>
                          </a:solidFill>
                          <a:effectLst/>
                          <a:latin typeface="Arial" panose="020B0604020202020204" pitchFamily="34" charset="0"/>
                          <a:cs typeface="Arial" panose="020B0604020202020204" pitchFamily="34" charset="0"/>
                        </a:rPr>
                        <a:t> </a:t>
                      </a:r>
                    </a:p>
                    <a:p>
                      <a:pPr marL="0" marR="0" algn="l">
                        <a:spcBef>
                          <a:spcPts val="0"/>
                        </a:spcBef>
                        <a:spcAft>
                          <a:spcPts val="0"/>
                        </a:spcAft>
                        <a:tabLst>
                          <a:tab pos="268605" algn="l"/>
                        </a:tabLst>
                      </a:pP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Phần</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5: Qui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trình</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đánh</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giá</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năng</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lực</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liên</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kết</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p>
                  </a:txBody>
                  <a:tcPr marL="25268" marR="25268" marT="25268" marB="2526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GIZ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UL</a:t>
                      </a:r>
                    </a:p>
                  </a:txBody>
                  <a:tcPr marL="25268" marR="25268" marT="25268" marB="2526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Thuyết</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trình</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15’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30’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hướng</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dẫn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xem</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video,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đọc</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tài</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liệu</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thảo</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luận</a:t>
                      </a: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18569820"/>
                  </a:ext>
                </a:extLst>
              </a:tr>
              <a:tr h="363201">
                <a:tc>
                  <a:txBody>
                    <a:bodyPr/>
                    <a:lstStyle/>
                    <a:p>
                      <a:pPr marL="0" marR="0" algn="l">
                        <a:spcBef>
                          <a:spcPts val="0"/>
                        </a:spcBef>
                        <a:spcAft>
                          <a:spcPts val="0"/>
                        </a:spcAft>
                      </a:pPr>
                      <a:r>
                        <a:rPr lang="en-US" sz="1200">
                          <a:solidFill>
                            <a:schemeClr val="tx1"/>
                          </a:solidFill>
                          <a:effectLst/>
                          <a:latin typeface="Arial" panose="020B0604020202020204" pitchFamily="34" charset="0"/>
                          <a:cs typeface="Arial" panose="020B0604020202020204" pitchFamily="34" charset="0"/>
                        </a:rPr>
                        <a:t>16:00-16:45</a:t>
                      </a:r>
                      <a:endParaRPr lang="en-US" sz="12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5268" marR="25268" marT="25268" marB="2526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tabLst>
                          <a:tab pos="268605" algn="l"/>
                        </a:tabLst>
                      </a:pPr>
                      <a:r>
                        <a:rPr lang="en-US" sz="1200" b="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LU03-ND: </a:t>
                      </a:r>
                      <a:r>
                        <a:rPr lang="en-US" sz="1200" b="0" i="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Tổ</a:t>
                      </a:r>
                      <a:r>
                        <a:rPr lang="en-US" sz="1200" b="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chức</a:t>
                      </a:r>
                      <a:r>
                        <a:rPr lang="en-US" sz="1200" b="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đánh</a:t>
                      </a:r>
                      <a:r>
                        <a:rPr lang="en-US" sz="1200" b="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giá</a:t>
                      </a:r>
                      <a:r>
                        <a:rPr lang="en-US" sz="1200" b="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năng</a:t>
                      </a:r>
                      <a:r>
                        <a:rPr lang="en-US" sz="1200" b="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lực</a:t>
                      </a:r>
                      <a:r>
                        <a:rPr lang="en-US" sz="1200" b="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liên</a:t>
                      </a:r>
                      <a:r>
                        <a:rPr lang="en-US" sz="1200" b="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kết</a:t>
                      </a:r>
                      <a:r>
                        <a:rPr lang="en-US" sz="1200" b="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đào</a:t>
                      </a:r>
                      <a:r>
                        <a:rPr lang="en-US" sz="1200" b="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tạo</a:t>
                      </a:r>
                      <a:endParaRPr lang="en-US" sz="1200" b="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algn="l">
                        <a:spcBef>
                          <a:spcPts val="0"/>
                        </a:spcBef>
                        <a:spcAft>
                          <a:spcPts val="0"/>
                        </a:spcAft>
                        <a:tabLst>
                          <a:tab pos="268605" algn="l"/>
                        </a:tabLst>
                      </a:pP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Phần</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7: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Tổ</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chức</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đánh</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giá</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năng</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lực</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liên</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kết</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đào</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tạo</a:t>
                      </a:r>
                      <a:endPar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5268" marR="25268" marT="25268" marB="2526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GIZ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UL</a:t>
                      </a:r>
                    </a:p>
                  </a:txBody>
                  <a:tcPr marL="25268" marR="25268" marT="25268" marB="2526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US" sz="1200" dirty="0" err="1">
                          <a:solidFill>
                            <a:schemeClr val="tx1"/>
                          </a:solidFill>
                          <a:effectLst/>
                          <a:latin typeface="Arial" panose="020B0604020202020204" pitchFamily="34" charset="0"/>
                          <a:cs typeface="Arial" panose="020B0604020202020204" pitchFamily="34" charset="0"/>
                        </a:rPr>
                        <a:t>Thuyết</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trình</a:t>
                      </a:r>
                      <a:r>
                        <a:rPr lang="en-US" sz="1200" dirty="0">
                          <a:solidFill>
                            <a:schemeClr val="tx1"/>
                          </a:solidFill>
                          <a:effectLst/>
                          <a:latin typeface="Arial" panose="020B0604020202020204" pitchFamily="34" charset="0"/>
                          <a:cs typeface="Arial" panose="020B0604020202020204" pitchFamily="34" charset="0"/>
                        </a:rPr>
                        <a:t>: 15’ , </a:t>
                      </a:r>
                    </a:p>
                    <a:p>
                      <a:pPr marL="0" marR="0" algn="l">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30’ </a:t>
                      </a:r>
                      <a:r>
                        <a:rPr lang="en-US" sz="1200" dirty="0" err="1">
                          <a:solidFill>
                            <a:schemeClr val="tx1"/>
                          </a:solidFill>
                          <a:effectLst/>
                          <a:latin typeface="Arial" panose="020B0604020202020204" pitchFamily="34" charset="0"/>
                          <a:cs typeface="Arial" panose="020B0604020202020204" pitchFamily="34" charset="0"/>
                        </a:rPr>
                        <a:t>hướng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dẫn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xem</a:t>
                      </a:r>
                      <a:r>
                        <a:rPr lang="en-US" sz="1200" dirty="0">
                          <a:solidFill>
                            <a:schemeClr val="tx1"/>
                          </a:solidFill>
                          <a:effectLst/>
                          <a:latin typeface="Arial" panose="020B0604020202020204" pitchFamily="34" charset="0"/>
                          <a:cs typeface="Arial" panose="020B0604020202020204" pitchFamily="34" charset="0"/>
                        </a:rPr>
                        <a:t> video, </a:t>
                      </a:r>
                      <a:r>
                        <a:rPr lang="en-US" sz="1200" dirty="0" err="1">
                          <a:solidFill>
                            <a:schemeClr val="tx1"/>
                          </a:solidFill>
                          <a:effectLst/>
                          <a:latin typeface="Arial" panose="020B0604020202020204" pitchFamily="34" charset="0"/>
                          <a:cs typeface="Arial" panose="020B0604020202020204" pitchFamily="34" charset="0"/>
                        </a:rPr>
                        <a:t>đọc</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tài</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liệu</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thảo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luận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và</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làm</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đánh</a:t>
                      </a:r>
                      <a:r>
                        <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giá</a:t>
                      </a:r>
                      <a:r>
                        <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bài</a:t>
                      </a:r>
                      <a:r>
                        <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học</a:t>
                      </a:r>
                    </a:p>
                  </a:txBody>
                  <a:tcPr marL="22948" marR="22948" marT="22948" marB="229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64070967"/>
                  </a:ext>
                </a:extLst>
              </a:tr>
            </a:tbl>
          </a:graphicData>
        </a:graphic>
      </p:graphicFrame>
      <p:sp>
        <p:nvSpPr>
          <p:cNvPr id="4" name="TextBox 3">
            <a:extLst>
              <a:ext uri="{FF2B5EF4-FFF2-40B4-BE49-F238E27FC236}">
                <a16:creationId xmlns:a16="http://schemas.microsoft.com/office/drawing/2014/main" id="{BB276707-9C22-CBB2-3F70-BBDE98119493}"/>
              </a:ext>
            </a:extLst>
          </p:cNvPr>
          <p:cNvSpPr txBox="1"/>
          <p:nvPr/>
        </p:nvSpPr>
        <p:spPr>
          <a:xfrm>
            <a:off x="1293574" y="1207277"/>
            <a:ext cx="1893970" cy="400110"/>
          </a:xfrm>
          <a:prstGeom prst="rect">
            <a:avLst/>
          </a:prstGeom>
          <a:noFill/>
        </p:spPr>
        <p:txBody>
          <a:bodyPr wrap="square" rtlCol="0">
            <a:spAutoFit/>
          </a:bodyPr>
          <a:lstStyle/>
          <a:p>
            <a:r>
              <a:rPr lang="en-US" sz="2000" dirty="0" err="1">
                <a:latin typeface="Arial" panose="020B0604020202020204" pitchFamily="34" charset="0"/>
                <a:cs typeface="Arial" panose="020B0604020202020204" pitchFamily="34" charset="0"/>
              </a:rPr>
              <a:t>Ngày</a:t>
            </a:r>
            <a:r>
              <a:rPr lang="en-US" sz="2000" dirty="0">
                <a:latin typeface="Arial" panose="020B0604020202020204" pitchFamily="34" charset="0"/>
                <a:cs typeface="Arial" panose="020B0604020202020204" pitchFamily="34" charset="0"/>
              </a:rPr>
              <a:t> 2</a:t>
            </a:r>
          </a:p>
        </p:txBody>
      </p:sp>
      <p:sp>
        <p:nvSpPr>
          <p:cNvPr id="5" name="Rectangle 4">
            <a:extLst>
              <a:ext uri="{FF2B5EF4-FFF2-40B4-BE49-F238E27FC236}">
                <a16:creationId xmlns:a16="http://schemas.microsoft.com/office/drawing/2014/main" id="{760E39F9-67F8-CA43-AA84-38C97CC34CFB}"/>
              </a:ext>
            </a:extLst>
          </p:cNvPr>
          <p:cNvSpPr/>
          <p:nvPr/>
        </p:nvSpPr>
        <p:spPr>
          <a:xfrm>
            <a:off x="4504888" y="393259"/>
            <a:ext cx="3565321" cy="523220"/>
          </a:xfrm>
          <a:prstGeom prst="rect">
            <a:avLst/>
          </a:prstGeom>
        </p:spPr>
        <p:txBody>
          <a:bodyPr wrap="square">
            <a:spAutoFit/>
          </a:bodyPr>
          <a:lstStyle/>
          <a:p>
            <a:pPr algn="just"/>
            <a:r>
              <a:rPr lang="en-US" sz="2800" b="1" dirty="0" err="1">
                <a:solidFill>
                  <a:srgbClr val="0070C0"/>
                </a:solidFill>
                <a:latin typeface="Arial" panose="020B0604020202020204" pitchFamily="34" charset="0"/>
                <a:cs typeface="Arial" panose="020B0604020202020204" pitchFamily="34" charset="0"/>
              </a:rPr>
              <a:t>Kế</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hoạch</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tập</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huấn</a:t>
            </a:r>
            <a:endParaRPr lang="en-US" sz="2800" b="1"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8645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93FFDDDE-E13F-EAD8-E544-240AA0E0C0FB}"/>
              </a:ext>
            </a:extLst>
          </p:cNvPr>
          <p:cNvGraphicFramePr>
            <a:graphicFrameLocks noGrp="1"/>
          </p:cNvGraphicFramePr>
          <p:nvPr>
            <p:extLst>
              <p:ext uri="{D42A27DB-BD31-4B8C-83A1-F6EECF244321}">
                <p14:modId xmlns:p14="http://schemas.microsoft.com/office/powerpoint/2010/main" val="110867157"/>
              </p:ext>
            </p:extLst>
          </p:nvPr>
        </p:nvGraphicFramePr>
        <p:xfrm>
          <a:off x="1799437" y="1588798"/>
          <a:ext cx="8909109" cy="4788372"/>
        </p:xfrm>
        <a:graphic>
          <a:graphicData uri="http://schemas.openxmlformats.org/drawingml/2006/table">
            <a:tbl>
              <a:tblPr firstRow="1" firstCol="1" bandRow="1">
                <a:tableStyleId>{5C22544A-7EE6-4342-B048-85BDC9FD1C3A}</a:tableStyleId>
              </a:tblPr>
              <a:tblGrid>
                <a:gridCol w="1073792">
                  <a:extLst>
                    <a:ext uri="{9D8B030D-6E8A-4147-A177-3AD203B41FA5}">
                      <a16:colId xmlns:a16="http://schemas.microsoft.com/office/drawing/2014/main" val="2100479774"/>
                    </a:ext>
                  </a:extLst>
                </a:gridCol>
                <a:gridCol w="3020037">
                  <a:extLst>
                    <a:ext uri="{9D8B030D-6E8A-4147-A177-3AD203B41FA5}">
                      <a16:colId xmlns:a16="http://schemas.microsoft.com/office/drawing/2014/main" val="784206304"/>
                    </a:ext>
                  </a:extLst>
                </a:gridCol>
                <a:gridCol w="1367405">
                  <a:extLst>
                    <a:ext uri="{9D8B030D-6E8A-4147-A177-3AD203B41FA5}">
                      <a16:colId xmlns:a16="http://schemas.microsoft.com/office/drawing/2014/main" val="1873456558"/>
                    </a:ext>
                  </a:extLst>
                </a:gridCol>
                <a:gridCol w="3447875">
                  <a:extLst>
                    <a:ext uri="{9D8B030D-6E8A-4147-A177-3AD203B41FA5}">
                      <a16:colId xmlns:a16="http://schemas.microsoft.com/office/drawing/2014/main" val="3961279054"/>
                    </a:ext>
                  </a:extLst>
                </a:gridCol>
              </a:tblGrid>
              <a:tr h="166742">
                <a:tc>
                  <a:txBody>
                    <a:bodyPr/>
                    <a:lstStyle/>
                    <a:p>
                      <a:pPr marL="0" marR="0" algn="ctr">
                        <a:spcBef>
                          <a:spcPts val="0"/>
                        </a:spcBef>
                        <a:spcAft>
                          <a:spcPts val="0"/>
                        </a:spcAft>
                      </a:pPr>
                      <a:r>
                        <a:rPr lang="vi-VN" sz="1200">
                          <a:solidFill>
                            <a:schemeClr val="tx1"/>
                          </a:solidFill>
                          <a:effectLst/>
                          <a:latin typeface="Arial" panose="020B0604020202020204" pitchFamily="34" charset="0"/>
                          <a:cs typeface="Arial" panose="020B0604020202020204" pitchFamily="34" charset="0"/>
                        </a:rPr>
                        <a:t>Thời gian</a:t>
                      </a:r>
                      <a:endParaRPr lang="en-US" sz="12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57719" marR="5771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200" dirty="0" err="1">
                          <a:solidFill>
                            <a:schemeClr val="tx1"/>
                          </a:solidFill>
                          <a:effectLst/>
                          <a:latin typeface="Arial" panose="020B0604020202020204" pitchFamily="34" charset="0"/>
                          <a:cs typeface="Arial" panose="020B0604020202020204" pitchFamily="34" charset="0"/>
                        </a:rPr>
                        <a:t>Nội</a:t>
                      </a:r>
                      <a:r>
                        <a:rPr lang="en-US" sz="1200" dirty="0">
                          <a:solidFill>
                            <a:schemeClr val="tx1"/>
                          </a:solidFill>
                          <a:effectLst/>
                          <a:latin typeface="Arial" panose="020B0604020202020204" pitchFamily="34" charset="0"/>
                          <a:cs typeface="Arial" panose="020B0604020202020204" pitchFamily="34" charset="0"/>
                        </a:rPr>
                        <a:t> dung</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57719" marR="5771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P</a:t>
                      </a:r>
                      <a:r>
                        <a:rPr lang="vi-VN" sz="1200" dirty="0">
                          <a:solidFill>
                            <a:schemeClr val="tx1"/>
                          </a:solidFill>
                          <a:effectLst/>
                          <a:latin typeface="Arial" panose="020B0604020202020204" pitchFamily="34" charset="0"/>
                          <a:cs typeface="Arial" panose="020B0604020202020204" pitchFamily="34" charset="0"/>
                        </a:rPr>
                        <a:t>hụ trách</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57719" marR="5771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200" dirty="0" err="1">
                          <a:solidFill>
                            <a:schemeClr val="tx1"/>
                          </a:solidFill>
                          <a:effectLst/>
                          <a:latin typeface="Arial" panose="020B0604020202020204" pitchFamily="34" charset="0"/>
                          <a:cs typeface="Arial" panose="020B0604020202020204" pitchFamily="34" charset="0"/>
                        </a:rPr>
                        <a:t>Phương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pháp</a:t>
                      </a:r>
                      <a:endParaRPr lang="en-US" sz="1200" dirty="0">
                        <a:solidFill>
                          <a:schemeClr val="tx1"/>
                        </a:solidFill>
                        <a:effectLst/>
                        <a:latin typeface="Arial" panose="020B0604020202020204" pitchFamily="34" charset="0"/>
                        <a:cs typeface="Arial" panose="020B0604020202020204" pitchFamily="34" charset="0"/>
                      </a:endParaRPr>
                    </a:p>
                    <a:p>
                      <a:pPr marL="0" marR="0" algn="ctr">
                        <a:spcBef>
                          <a:spcPts val="0"/>
                        </a:spcBef>
                        <a:spcAft>
                          <a:spcPts val="0"/>
                        </a:spcAft>
                      </a:pP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57719" marR="5771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88252548"/>
                  </a:ext>
                </a:extLst>
              </a:tr>
              <a:tr h="536972">
                <a:tc>
                  <a:txBody>
                    <a:bodyPr/>
                    <a:lstStyle/>
                    <a:p>
                      <a:pPr marL="0" marR="0" algn="l">
                        <a:spcBef>
                          <a:spcPts val="0"/>
                        </a:spcBef>
                        <a:spcAft>
                          <a:spcPts val="0"/>
                        </a:spcAft>
                      </a:pPr>
                      <a:r>
                        <a:rPr lang="en-GB" sz="1200" dirty="0">
                          <a:solidFill>
                            <a:schemeClr val="tx1"/>
                          </a:solidFill>
                          <a:effectLst/>
                          <a:latin typeface="Arial" panose="020B0604020202020204" pitchFamily="34" charset="0"/>
                          <a:cs typeface="Arial" panose="020B0604020202020204" pitchFamily="34" charset="0"/>
                        </a:rPr>
                        <a:t>8:30-9:15</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427" marR="45427" marT="45427" marB="454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tabLst>
                          <a:tab pos="268605" algn="l"/>
                        </a:tabLst>
                      </a:pPr>
                      <a:r>
                        <a:rPr lang="en-US" sz="1200" dirty="0">
                          <a:solidFill>
                            <a:schemeClr val="tx1"/>
                          </a:solidFill>
                          <a:effectLst/>
                          <a:latin typeface="Arial" panose="020B0604020202020204" pitchFamily="34" charset="0"/>
                          <a:cs typeface="Arial" panose="020B0604020202020204" pitchFamily="34" charset="0"/>
                        </a:rPr>
                        <a:t>LU04- ND: </a:t>
                      </a:r>
                      <a:r>
                        <a:rPr lang="en-US" sz="1200" dirty="0" err="1">
                          <a:solidFill>
                            <a:schemeClr val="tx1"/>
                          </a:solidFill>
                          <a:effectLst/>
                          <a:latin typeface="Arial" panose="020B0604020202020204" pitchFamily="34" charset="0"/>
                          <a:cs typeface="Arial" panose="020B0604020202020204" pitchFamily="34" charset="0"/>
                        </a:rPr>
                        <a:t>Đánh</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giá</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yêu</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cầu</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đào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tạo</a:t>
                      </a:r>
                      <a:endParaRPr lang="en-US" sz="1200" dirty="0">
                        <a:solidFill>
                          <a:schemeClr val="tx1"/>
                        </a:solidFill>
                        <a:effectLst/>
                        <a:latin typeface="Arial" panose="020B0604020202020204" pitchFamily="34" charset="0"/>
                        <a:cs typeface="Arial" panose="020B0604020202020204" pitchFamily="34" charset="0"/>
                      </a:endParaRPr>
                    </a:p>
                    <a:p>
                      <a:pPr marL="0" marR="0" algn="l">
                        <a:spcBef>
                          <a:spcPts val="0"/>
                        </a:spcBef>
                        <a:spcAft>
                          <a:spcPts val="0"/>
                        </a:spcAft>
                        <a:tabLst>
                          <a:tab pos="268605" algn="l"/>
                        </a:tabLst>
                      </a:pP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Phần</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3: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Đánh</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giá</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yêu</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cầu</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đào</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tạo</a:t>
                      </a:r>
                      <a:endPar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5268" marR="25268" marT="25268" marB="2526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GIZ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UL</a:t>
                      </a:r>
                    </a:p>
                  </a:txBody>
                  <a:tcPr marL="37680" marR="37680" marT="37680" marB="376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US" sz="1200" dirty="0" err="1">
                          <a:solidFill>
                            <a:schemeClr val="tx1"/>
                          </a:solidFill>
                          <a:effectLst/>
                          <a:latin typeface="Arial" panose="020B0604020202020204" pitchFamily="34" charset="0"/>
                          <a:cs typeface="Arial" panose="020B0604020202020204" pitchFamily="34" charset="0"/>
                        </a:rPr>
                        <a:t>Thuyết</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trình</a:t>
                      </a:r>
                      <a:r>
                        <a:rPr lang="en-US" sz="1200" dirty="0">
                          <a:solidFill>
                            <a:schemeClr val="tx1"/>
                          </a:solidFill>
                          <a:effectLst/>
                          <a:latin typeface="Arial" panose="020B0604020202020204" pitchFamily="34" charset="0"/>
                          <a:cs typeface="Arial" panose="020B0604020202020204" pitchFamily="34" charset="0"/>
                        </a:rPr>
                        <a:t>: 15’ , </a:t>
                      </a:r>
                    </a:p>
                    <a:p>
                      <a:pPr marL="0" marR="0" algn="l">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30’ </a:t>
                      </a:r>
                      <a:r>
                        <a:rPr lang="en-US" sz="1200" dirty="0" err="1">
                          <a:solidFill>
                            <a:schemeClr val="tx1"/>
                          </a:solidFill>
                          <a:effectLst/>
                          <a:latin typeface="Arial" panose="020B0604020202020204" pitchFamily="34" charset="0"/>
                          <a:cs typeface="Arial" panose="020B0604020202020204" pitchFamily="34" charset="0"/>
                        </a:rPr>
                        <a:t>hướng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dẫn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xem</a:t>
                      </a:r>
                      <a:r>
                        <a:rPr lang="en-US" sz="1200" dirty="0">
                          <a:solidFill>
                            <a:schemeClr val="tx1"/>
                          </a:solidFill>
                          <a:effectLst/>
                          <a:latin typeface="Arial" panose="020B0604020202020204" pitchFamily="34" charset="0"/>
                          <a:cs typeface="Arial" panose="020B0604020202020204" pitchFamily="34" charset="0"/>
                        </a:rPr>
                        <a:t> video, </a:t>
                      </a:r>
                      <a:r>
                        <a:rPr lang="en-US" sz="1200" dirty="0" err="1">
                          <a:solidFill>
                            <a:schemeClr val="tx1"/>
                          </a:solidFill>
                          <a:effectLst/>
                          <a:latin typeface="Arial" panose="020B0604020202020204" pitchFamily="34" charset="0"/>
                          <a:cs typeface="Arial" panose="020B0604020202020204" pitchFamily="34" charset="0"/>
                        </a:rPr>
                        <a:t>đọc</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tài</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liệu</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thảo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luận</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84967557"/>
                  </a:ext>
                </a:extLst>
              </a:tr>
              <a:tr h="490535">
                <a:tc>
                  <a:txBody>
                    <a:bodyPr/>
                    <a:lstStyle/>
                    <a:p>
                      <a:pPr marL="0" marR="0" algn="l">
                        <a:spcBef>
                          <a:spcPts val="0"/>
                        </a:spcBef>
                        <a:spcAft>
                          <a:spcPts val="0"/>
                        </a:spcAft>
                      </a:pPr>
                      <a:r>
                        <a:rPr lang="en-GB" sz="1200">
                          <a:solidFill>
                            <a:schemeClr val="tx1"/>
                          </a:solidFill>
                          <a:effectLst/>
                          <a:latin typeface="Arial" panose="020B0604020202020204" pitchFamily="34" charset="0"/>
                          <a:cs typeface="Arial" panose="020B0604020202020204" pitchFamily="34" charset="0"/>
                        </a:rPr>
                        <a:t>9:15-10:00</a:t>
                      </a:r>
                      <a:endParaRPr lang="en-US" sz="12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427" marR="45427" marT="45427" marB="454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tabLst>
                          <a:tab pos="268605" algn="l"/>
                        </a:tabLst>
                      </a:pPr>
                      <a:r>
                        <a:rPr lang="en-US" sz="1200" dirty="0">
                          <a:solidFill>
                            <a:schemeClr val="tx1"/>
                          </a:solidFill>
                          <a:effectLst/>
                          <a:latin typeface="Arial" panose="020B0604020202020204" pitchFamily="34" charset="0"/>
                          <a:cs typeface="Arial" panose="020B0604020202020204" pitchFamily="34" charset="0"/>
                        </a:rPr>
                        <a:t>LU04- ND: Lập </a:t>
                      </a:r>
                      <a:r>
                        <a:rPr lang="en-US" sz="1200" dirty="0" err="1">
                          <a:solidFill>
                            <a:schemeClr val="tx1"/>
                          </a:solidFill>
                          <a:effectLst/>
                          <a:latin typeface="Arial" panose="020B0604020202020204" pitchFamily="34" charset="0"/>
                          <a:cs typeface="Arial" panose="020B0604020202020204" pitchFamily="34" charset="0"/>
                        </a:rPr>
                        <a:t>kế</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hoạch</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đào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tạo</a:t>
                      </a:r>
                      <a:r>
                        <a:rPr lang="en-US" sz="1200" dirty="0">
                          <a:solidFill>
                            <a:schemeClr val="tx1"/>
                          </a:solidFill>
                          <a:effectLst/>
                          <a:latin typeface="Arial" panose="020B0604020202020204" pitchFamily="34" charset="0"/>
                          <a:cs typeface="Arial" panose="020B0604020202020204" pitchFamily="34" charset="0"/>
                        </a:rPr>
                        <a:t> DN</a:t>
                      </a:r>
                    </a:p>
                    <a:p>
                      <a:pPr marL="0" marR="0" algn="l">
                        <a:spcBef>
                          <a:spcPts val="0"/>
                        </a:spcBef>
                        <a:spcAft>
                          <a:spcPts val="0"/>
                        </a:spcAft>
                        <a:tabLst>
                          <a:tab pos="268605" algn="l"/>
                        </a:tabLst>
                      </a:pP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Phần</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7: Qui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trình</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lập</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kế</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hoạch</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đào</a:t>
                      </a:r>
                      <a:r>
                        <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tạo</a:t>
                      </a:r>
                      <a:endPar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5268" marR="25268" marT="25268" marB="2526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GIZ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UL</a:t>
                      </a:r>
                    </a:p>
                  </a:txBody>
                  <a:tcPr marL="37680" marR="37680" marT="37680" marB="376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Thuyết</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trình</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15’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30’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hướng</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dẫn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xem</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video,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đọc</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tài</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liệu</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thảo</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luận</a:t>
                      </a: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81492002"/>
                  </a:ext>
                </a:extLst>
              </a:tr>
              <a:tr h="591081">
                <a:tc>
                  <a:txBody>
                    <a:bodyPr/>
                    <a:lstStyle/>
                    <a:p>
                      <a:pPr marL="0" marR="0" algn="l">
                        <a:spcBef>
                          <a:spcPts val="0"/>
                        </a:spcBef>
                        <a:spcAft>
                          <a:spcPts val="0"/>
                        </a:spcAft>
                      </a:pPr>
                      <a:r>
                        <a:rPr lang="en-GB" sz="1200">
                          <a:solidFill>
                            <a:schemeClr val="tx1"/>
                          </a:solidFill>
                          <a:effectLst/>
                          <a:latin typeface="Arial" panose="020B0604020202020204" pitchFamily="34" charset="0"/>
                          <a:cs typeface="Arial" panose="020B0604020202020204" pitchFamily="34" charset="0"/>
                        </a:rPr>
                        <a:t>10:15-11:00</a:t>
                      </a:r>
                      <a:endParaRPr lang="en-US" sz="12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427" marR="45427" marT="45427" marB="454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tx1"/>
                          </a:solidFill>
                          <a:effectLst/>
                          <a:latin typeface="Arial" panose="020B0604020202020204" pitchFamily="34" charset="0"/>
                          <a:cs typeface="Arial" panose="020B0604020202020204" pitchFamily="34" charset="0"/>
                        </a:rPr>
                        <a:t>LU05-ND Tổ chức- giám sát &amp; đánh giá, Lãnh đạo thực hiện kế hoạch đào tạo</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algn="l">
                        <a:spcBef>
                          <a:spcPts val="0"/>
                        </a:spcBef>
                        <a:spcAft>
                          <a:spcPts val="0"/>
                        </a:spcAft>
                      </a:pPr>
                      <a:r>
                        <a:rPr lang="de-DE" sz="1200" b="1" i="1" dirty="0">
                          <a:solidFill>
                            <a:schemeClr val="tx1"/>
                          </a:solidFill>
                          <a:effectLst/>
                          <a:latin typeface="Arial" panose="020B0604020202020204" pitchFamily="34" charset="0"/>
                          <a:cs typeface="Arial" panose="020B0604020202020204" pitchFamily="34" charset="0"/>
                        </a:rPr>
                        <a:t>Phần 4: Qui trình giám sát &amp; đánh giá</a:t>
                      </a:r>
                      <a:endPar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427" marR="45427" marT="45427" marB="4542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GIZ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UL</a:t>
                      </a:r>
                    </a:p>
                  </a:txBody>
                  <a:tcPr marL="37680" marR="37680" marT="37680" marB="376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Thuyết</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trình</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15’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30’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hướng</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dẫn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xem</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video,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đọc</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tài</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liệu</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thảo</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luận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và</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làm</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đánh</a:t>
                      </a:r>
                      <a:r>
                        <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giá</a:t>
                      </a:r>
                      <a:r>
                        <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bài</a:t>
                      </a:r>
                      <a:r>
                        <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học</a:t>
                      </a: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38521856"/>
                  </a:ext>
                </a:extLst>
              </a:tr>
              <a:tr h="561153">
                <a:tc>
                  <a:txBody>
                    <a:bodyPr/>
                    <a:lstStyle/>
                    <a:p>
                      <a:pPr marL="0" marR="0" algn="l">
                        <a:spcBef>
                          <a:spcPts val="0"/>
                        </a:spcBef>
                        <a:spcAft>
                          <a:spcPts val="0"/>
                        </a:spcAft>
                      </a:pPr>
                      <a:r>
                        <a:rPr lang="en-GB" sz="1200">
                          <a:solidFill>
                            <a:schemeClr val="tx1"/>
                          </a:solidFill>
                          <a:effectLst/>
                          <a:latin typeface="Arial" panose="020B0604020202020204" pitchFamily="34" charset="0"/>
                          <a:cs typeface="Arial" panose="020B0604020202020204" pitchFamily="34" charset="0"/>
                        </a:rPr>
                        <a:t>11:00-11:45</a:t>
                      </a:r>
                      <a:endParaRPr lang="en-US" sz="12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0463" marR="30463" marT="30463" marB="304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tabLst>
                          <a:tab pos="268605" algn="l"/>
                        </a:tabLst>
                      </a:pPr>
                      <a:r>
                        <a:rPr lang="de-DE" sz="1200" dirty="0">
                          <a:solidFill>
                            <a:schemeClr val="tx1"/>
                          </a:solidFill>
                          <a:effectLst/>
                          <a:latin typeface="Arial" panose="020B0604020202020204" pitchFamily="34" charset="0"/>
                          <a:cs typeface="Arial" panose="020B0604020202020204" pitchFamily="34" charset="0"/>
                        </a:rPr>
                        <a:t>LU05-ND: Hiệu quả đào tạo</a:t>
                      </a:r>
                    </a:p>
                    <a:p>
                      <a:pPr marL="0" marR="0" algn="l">
                        <a:spcBef>
                          <a:spcPts val="0"/>
                        </a:spcBef>
                        <a:spcAft>
                          <a:spcPts val="0"/>
                        </a:spcAft>
                        <a:tabLst>
                          <a:tab pos="268605" algn="l"/>
                        </a:tabLst>
                      </a:pPr>
                      <a:r>
                        <a:rPr lang="de-DE"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Phần 6: Đánh giá sau đào tạo</a:t>
                      </a:r>
                      <a:endPar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5427" marR="45427" marT="45427" marB="4542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GIZ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UL</a:t>
                      </a:r>
                    </a:p>
                  </a:txBody>
                  <a:tcPr marL="25268" marR="25268" marT="25268" marB="2526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US" sz="1200" dirty="0" err="1">
                          <a:solidFill>
                            <a:schemeClr val="tx1"/>
                          </a:solidFill>
                          <a:effectLst/>
                          <a:latin typeface="Arial" panose="020B0604020202020204" pitchFamily="34" charset="0"/>
                          <a:cs typeface="Arial" panose="020B0604020202020204" pitchFamily="34" charset="0"/>
                        </a:rPr>
                        <a:t>Thuyết</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trình</a:t>
                      </a:r>
                      <a:r>
                        <a:rPr lang="en-US" sz="1200" dirty="0">
                          <a:solidFill>
                            <a:schemeClr val="tx1"/>
                          </a:solidFill>
                          <a:effectLst/>
                          <a:latin typeface="Arial" panose="020B0604020202020204" pitchFamily="34" charset="0"/>
                          <a:cs typeface="Arial" panose="020B0604020202020204" pitchFamily="34" charset="0"/>
                        </a:rPr>
                        <a:t>: 15’ , </a:t>
                      </a:r>
                    </a:p>
                    <a:p>
                      <a:pPr marL="0" marR="0" algn="l">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30’ </a:t>
                      </a:r>
                      <a:r>
                        <a:rPr lang="en-US" sz="1200" dirty="0" err="1">
                          <a:solidFill>
                            <a:schemeClr val="tx1"/>
                          </a:solidFill>
                          <a:effectLst/>
                          <a:latin typeface="Arial" panose="020B0604020202020204" pitchFamily="34" charset="0"/>
                          <a:cs typeface="Arial" panose="020B0604020202020204" pitchFamily="34" charset="0"/>
                        </a:rPr>
                        <a:t>hướng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dẫn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xem</a:t>
                      </a:r>
                      <a:r>
                        <a:rPr lang="en-US" sz="1200" dirty="0">
                          <a:solidFill>
                            <a:schemeClr val="tx1"/>
                          </a:solidFill>
                          <a:effectLst/>
                          <a:latin typeface="Arial" panose="020B0604020202020204" pitchFamily="34" charset="0"/>
                          <a:cs typeface="Arial" panose="020B0604020202020204" pitchFamily="34" charset="0"/>
                        </a:rPr>
                        <a:t> video, </a:t>
                      </a:r>
                      <a:r>
                        <a:rPr lang="en-US" sz="1200" dirty="0" err="1">
                          <a:solidFill>
                            <a:schemeClr val="tx1"/>
                          </a:solidFill>
                          <a:effectLst/>
                          <a:latin typeface="Arial" panose="020B0604020202020204" pitchFamily="34" charset="0"/>
                          <a:cs typeface="Arial" panose="020B0604020202020204" pitchFamily="34" charset="0"/>
                        </a:rPr>
                        <a:t>đọc</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tài</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liệu</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thảo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luận</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21557778"/>
                  </a:ext>
                </a:extLst>
              </a:tr>
              <a:tr h="727895">
                <a:tc>
                  <a:txBody>
                    <a:bodyPr/>
                    <a:lstStyle/>
                    <a:p>
                      <a:pPr marL="0" marR="0" algn="l">
                        <a:spcBef>
                          <a:spcPts val="0"/>
                        </a:spcBef>
                        <a:spcAft>
                          <a:spcPts val="0"/>
                        </a:spcAft>
                      </a:pPr>
                      <a:r>
                        <a:rPr lang="en-GB" sz="1200">
                          <a:solidFill>
                            <a:schemeClr val="tx1"/>
                          </a:solidFill>
                          <a:effectLst/>
                          <a:latin typeface="Arial" panose="020B0604020202020204" pitchFamily="34" charset="0"/>
                          <a:cs typeface="Arial" panose="020B0604020202020204" pitchFamily="34" charset="0"/>
                        </a:rPr>
                        <a:t>13:30-14:15</a:t>
                      </a:r>
                      <a:endParaRPr lang="en-US" sz="12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0463" marR="30463" marT="30463" marB="304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tab pos="268605" algn="l"/>
                        </a:tabLst>
                        <a:defRPr/>
                      </a:pPr>
                      <a:r>
                        <a:rPr lang="de-DE" sz="1200" dirty="0">
                          <a:solidFill>
                            <a:schemeClr val="tx1"/>
                          </a:solidFill>
                          <a:effectLst/>
                          <a:latin typeface="Arial" panose="020B0604020202020204" pitchFamily="34" charset="0"/>
                          <a:cs typeface="Arial" panose="020B0604020202020204" pitchFamily="34" charset="0"/>
                        </a:rPr>
                        <a:t>LU06-ND: Chiến lược phát triển nhân sự và qui chế đào tạo của doanh nghiệp</a:t>
                      </a:r>
                    </a:p>
                    <a:p>
                      <a:pPr marL="0" marR="0" lvl="0" indent="0" algn="l" defTabSz="914400" rtl="0" eaLnBrk="1" fontAlgn="auto" latinLnBrk="0" hangingPunct="1">
                        <a:lnSpc>
                          <a:spcPct val="100000"/>
                        </a:lnSpc>
                        <a:spcBef>
                          <a:spcPts val="0"/>
                        </a:spcBef>
                        <a:spcAft>
                          <a:spcPts val="0"/>
                        </a:spcAft>
                        <a:buClrTx/>
                        <a:buSzTx/>
                        <a:buFontTx/>
                        <a:buNone/>
                        <a:tabLst>
                          <a:tab pos="268605" algn="l"/>
                        </a:tabLst>
                        <a:defRPr/>
                      </a:pPr>
                      <a:r>
                        <a:rPr lang="de-DE"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Phần 2: Xây dựng chiến lược nhân sự và đào tạo</a:t>
                      </a:r>
                      <a:endPar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0463" marR="30463" marT="30463" marB="304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GIZ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UL</a:t>
                      </a:r>
                    </a:p>
                  </a:txBody>
                  <a:tcPr marL="25268" marR="25268" marT="25268" marB="2526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US" sz="1200" dirty="0" err="1">
                          <a:solidFill>
                            <a:schemeClr val="tx1"/>
                          </a:solidFill>
                          <a:effectLst/>
                          <a:latin typeface="Arial" panose="020B0604020202020204" pitchFamily="34" charset="0"/>
                          <a:cs typeface="Arial" panose="020B0604020202020204" pitchFamily="34" charset="0"/>
                        </a:rPr>
                        <a:t>Thuyết</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trình</a:t>
                      </a:r>
                      <a:r>
                        <a:rPr lang="en-US" sz="1200" dirty="0">
                          <a:solidFill>
                            <a:schemeClr val="tx1"/>
                          </a:solidFill>
                          <a:effectLst/>
                          <a:latin typeface="Arial" panose="020B0604020202020204" pitchFamily="34" charset="0"/>
                          <a:cs typeface="Arial" panose="020B0604020202020204" pitchFamily="34" charset="0"/>
                        </a:rPr>
                        <a:t>: 15’ , </a:t>
                      </a:r>
                    </a:p>
                    <a:p>
                      <a:pPr marL="0" marR="0" algn="l">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30’ </a:t>
                      </a:r>
                      <a:r>
                        <a:rPr lang="en-US" sz="1200" dirty="0" err="1">
                          <a:solidFill>
                            <a:schemeClr val="tx1"/>
                          </a:solidFill>
                          <a:effectLst/>
                          <a:latin typeface="Arial" panose="020B0604020202020204" pitchFamily="34" charset="0"/>
                          <a:cs typeface="Arial" panose="020B0604020202020204" pitchFamily="34" charset="0"/>
                        </a:rPr>
                        <a:t>hướng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dẫn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xem</a:t>
                      </a:r>
                      <a:r>
                        <a:rPr lang="en-US" sz="1200" dirty="0">
                          <a:solidFill>
                            <a:schemeClr val="tx1"/>
                          </a:solidFill>
                          <a:effectLst/>
                          <a:latin typeface="Arial" panose="020B0604020202020204" pitchFamily="34" charset="0"/>
                          <a:cs typeface="Arial" panose="020B0604020202020204" pitchFamily="34" charset="0"/>
                        </a:rPr>
                        <a:t> video, </a:t>
                      </a:r>
                      <a:r>
                        <a:rPr lang="en-US" sz="1200" dirty="0" err="1">
                          <a:solidFill>
                            <a:schemeClr val="tx1"/>
                          </a:solidFill>
                          <a:effectLst/>
                          <a:latin typeface="Arial" panose="020B0604020202020204" pitchFamily="34" charset="0"/>
                          <a:cs typeface="Arial" panose="020B0604020202020204" pitchFamily="34" charset="0"/>
                        </a:rPr>
                        <a:t>đọc</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tài</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liệu</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thảo</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luận</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240452"/>
                  </a:ext>
                </a:extLst>
              </a:tr>
              <a:tr h="561153">
                <a:tc>
                  <a:txBody>
                    <a:bodyPr/>
                    <a:lstStyle/>
                    <a:p>
                      <a:pPr marL="0" marR="0" algn="l">
                        <a:spcBef>
                          <a:spcPts val="0"/>
                        </a:spcBef>
                        <a:spcAft>
                          <a:spcPts val="0"/>
                        </a:spcAft>
                      </a:pPr>
                      <a:r>
                        <a:rPr lang="en-GB" sz="1200">
                          <a:solidFill>
                            <a:schemeClr val="tx1"/>
                          </a:solidFill>
                          <a:effectLst/>
                          <a:latin typeface="Arial" panose="020B0604020202020204" pitchFamily="34" charset="0"/>
                          <a:cs typeface="Arial" panose="020B0604020202020204" pitchFamily="34" charset="0"/>
                        </a:rPr>
                        <a:t>14:15-15:00</a:t>
                      </a:r>
                      <a:endParaRPr lang="en-US" sz="12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0463" marR="30463" marT="30463" marB="304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tabLst>
                          <a:tab pos="268605" algn="l"/>
                        </a:tabLst>
                      </a:pPr>
                      <a:r>
                        <a:rPr lang="de-DE" sz="1200" dirty="0">
                          <a:solidFill>
                            <a:schemeClr val="tx1"/>
                          </a:solidFill>
                          <a:effectLst/>
                          <a:latin typeface="Arial" panose="020B0604020202020204" pitchFamily="34" charset="0"/>
                          <a:cs typeface="Arial" panose="020B0604020202020204" pitchFamily="34" charset="0"/>
                        </a:rPr>
                        <a:t>LU06-ND: Xây dựng hệ thống đào tạo của doanh nghiệp  </a:t>
                      </a:r>
                    </a:p>
                    <a:p>
                      <a:pPr marL="0" marR="0" algn="l">
                        <a:spcBef>
                          <a:spcPts val="0"/>
                        </a:spcBef>
                        <a:spcAft>
                          <a:spcPts val="0"/>
                        </a:spcAft>
                        <a:tabLst>
                          <a:tab pos="268605" algn="l"/>
                        </a:tabLst>
                      </a:pPr>
                      <a:r>
                        <a:rPr lang="de-DE"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Phần 5: Xây dựng điều kiện triển khai đào tạo</a:t>
                      </a:r>
                      <a:endParaRPr lang="en-US" sz="1200" b="1"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0463" marR="30463" marT="30463" marB="304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GIZ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UL</a:t>
                      </a:r>
                    </a:p>
                  </a:txBody>
                  <a:tcPr marL="25268" marR="25268" marT="25268" marB="2526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Thuyết</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trình</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15’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30’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hướng</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dẫn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xem</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video,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đọc</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tài</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liệu</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thảo</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luận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và</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làm</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đánh</a:t>
                      </a:r>
                      <a:r>
                        <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giá</a:t>
                      </a:r>
                      <a:r>
                        <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bài</a:t>
                      </a:r>
                      <a:r>
                        <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học</a:t>
                      </a: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txBody>
                  <a:tcPr marL="22948" marR="22948" marT="22948" marB="229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49718"/>
                  </a:ext>
                </a:extLst>
              </a:tr>
              <a:tr h="227668">
                <a:tc>
                  <a:txBody>
                    <a:bodyPr/>
                    <a:lstStyle/>
                    <a:p>
                      <a:pPr marL="0" marR="0" algn="l">
                        <a:spcBef>
                          <a:spcPts val="0"/>
                        </a:spcBef>
                        <a:spcAft>
                          <a:spcPts val="0"/>
                        </a:spcAft>
                      </a:pPr>
                      <a:r>
                        <a:rPr lang="en-GB" sz="1200" dirty="0">
                          <a:solidFill>
                            <a:schemeClr val="tx1"/>
                          </a:solidFill>
                          <a:effectLst/>
                          <a:latin typeface="Arial" panose="020B0604020202020204" pitchFamily="34" charset="0"/>
                          <a:cs typeface="Arial" panose="020B0604020202020204" pitchFamily="34" charset="0"/>
                        </a:rPr>
                        <a:t>15:00-15h30</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0463" marR="30463" marT="30463" marB="304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tabLst>
                          <a:tab pos="268605" algn="l"/>
                        </a:tabLst>
                      </a:pPr>
                      <a:r>
                        <a:rPr lang="de-DE"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Đánh giá khóa học trực tuyến</a:t>
                      </a:r>
                    </a:p>
                    <a:p>
                      <a:pPr marL="0" marR="0" algn="l">
                        <a:spcBef>
                          <a:spcPts val="0"/>
                        </a:spcBef>
                        <a:spcAft>
                          <a:spcPts val="0"/>
                        </a:spcAft>
                        <a:tabLst>
                          <a:tab pos="268605" algn="l"/>
                        </a:tabLst>
                      </a:pPr>
                      <a:endParaRPr lang="de-DE"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algn="l">
                        <a:spcBef>
                          <a:spcPts val="0"/>
                        </a:spcBef>
                        <a:spcAft>
                          <a:spcPts val="0"/>
                        </a:spcAft>
                        <a:tabLst>
                          <a:tab pos="268605" algn="l"/>
                        </a:tabLst>
                      </a:pPr>
                      <a:r>
                        <a:rPr lang="de-DE"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Tổng kết khóa tập huấn </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0463" marR="30463" marT="30463" marB="3046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effectLst/>
                          <a:latin typeface="Arial" panose="020B0604020202020204" pitchFamily="34" charset="0"/>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GIZ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chuyên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gia</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UL</a:t>
                      </a:r>
                    </a:p>
                    <a:p>
                      <a:pPr marL="0" marR="0" algn="l">
                        <a:spcBef>
                          <a:spcPts val="0"/>
                        </a:spcBef>
                        <a:spcAft>
                          <a:spcPts val="0"/>
                        </a:spcAft>
                      </a:pP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0463" marR="30463" marT="30463" marB="3046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l">
                        <a:spcBef>
                          <a:spcPts val="0"/>
                        </a:spcBef>
                        <a:spcAft>
                          <a:spcPts val="0"/>
                        </a:spcAft>
                      </a:pPr>
                      <a:r>
                        <a:rPr lang="en-US" sz="1200" dirty="0" err="1">
                          <a:solidFill>
                            <a:schemeClr val="tx1"/>
                          </a:solidFill>
                          <a:effectLst/>
                          <a:latin typeface="Arial" panose="020B0604020202020204" pitchFamily="34" charset="0"/>
                          <a:cs typeface="Arial" panose="020B0604020202020204" pitchFamily="34" charset="0"/>
                        </a:rPr>
                        <a:t>Thuyết</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trình</a:t>
                      </a:r>
                      <a:r>
                        <a:rPr lang="en-US" sz="1200" dirty="0">
                          <a:solidFill>
                            <a:schemeClr val="tx1"/>
                          </a:solidFill>
                          <a:effectLst/>
                          <a:latin typeface="Arial" panose="020B0604020202020204" pitchFamily="34" charset="0"/>
                          <a:cs typeface="Arial" panose="020B0604020202020204" pitchFamily="34" charset="0"/>
                        </a:rPr>
                        <a:t> 10’ </a:t>
                      </a:r>
                    </a:p>
                    <a:p>
                      <a:pPr marL="0" marR="0" algn="l">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20’ </a:t>
                      </a:r>
                      <a:r>
                        <a:rPr lang="en-US" sz="1200" dirty="0" err="1">
                          <a:solidFill>
                            <a:schemeClr val="tx1"/>
                          </a:solidFill>
                          <a:effectLst/>
                          <a:latin typeface="Arial" panose="020B0604020202020204" pitchFamily="34" charset="0"/>
                          <a:cs typeface="Arial" panose="020B0604020202020204" pitchFamily="34" charset="0"/>
                        </a:rPr>
                        <a:t>hướng</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dẫn</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đánh</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giá</a:t>
                      </a:r>
                      <a:r>
                        <a:rPr lang="en-US" sz="1200" dirty="0">
                          <a:solidFill>
                            <a:schemeClr val="tx1"/>
                          </a:solidFill>
                          <a:effectLst/>
                          <a:latin typeface="Arial" panose="020B0604020202020204" pitchFamily="34" charset="0"/>
                          <a:cs typeface="Arial" panose="020B0604020202020204" pitchFamily="34" charset="0"/>
                        </a:rPr>
                        <a:t> </a:t>
                      </a:r>
                      <a:r>
                        <a:rPr lang="en-US" sz="1200" dirty="0" err="1">
                          <a:solidFill>
                            <a:schemeClr val="tx1"/>
                          </a:solidFill>
                          <a:effectLst/>
                          <a:latin typeface="Arial" panose="020B0604020202020204" pitchFamily="34" charset="0"/>
                          <a:cs typeface="Arial" panose="020B0604020202020204" pitchFamily="34" charset="0"/>
                        </a:rPr>
                        <a:t>khóa</a:t>
                      </a:r>
                      <a:r>
                        <a:rPr lang="en-US" sz="1200" dirty="0">
                          <a:solidFill>
                            <a:schemeClr val="tx1"/>
                          </a:solidFill>
                          <a:effectLst/>
                          <a:latin typeface="Arial" panose="020B0604020202020204" pitchFamily="34" charset="0"/>
                          <a:cs typeface="Arial" panose="020B0604020202020204" pitchFamily="34" charset="0"/>
                        </a:rPr>
                        <a:t> học </a:t>
                      </a:r>
                      <a:endParaRPr lang="en-US" sz="12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0463" marR="30463" marT="30463" marB="3046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92578067"/>
                  </a:ext>
                </a:extLst>
              </a:tr>
            </a:tbl>
          </a:graphicData>
        </a:graphic>
      </p:graphicFrame>
      <p:sp>
        <p:nvSpPr>
          <p:cNvPr id="3" name="TextBox 2">
            <a:extLst>
              <a:ext uri="{FF2B5EF4-FFF2-40B4-BE49-F238E27FC236}">
                <a16:creationId xmlns:a16="http://schemas.microsoft.com/office/drawing/2014/main" id="{01CE3DA3-9CA4-A0C7-ED1C-1C7198A6FD49}"/>
              </a:ext>
            </a:extLst>
          </p:cNvPr>
          <p:cNvSpPr txBox="1"/>
          <p:nvPr/>
        </p:nvSpPr>
        <p:spPr>
          <a:xfrm>
            <a:off x="1677798" y="1133591"/>
            <a:ext cx="1893970" cy="400110"/>
          </a:xfrm>
          <a:prstGeom prst="rect">
            <a:avLst/>
          </a:prstGeom>
          <a:noFill/>
        </p:spPr>
        <p:txBody>
          <a:bodyPr wrap="square" rtlCol="0">
            <a:spAutoFit/>
          </a:bodyPr>
          <a:lstStyle/>
          <a:p>
            <a:r>
              <a:rPr lang="en-US" sz="2000" dirty="0" err="1">
                <a:latin typeface="Arial" panose="020B0604020202020204" pitchFamily="34" charset="0"/>
                <a:cs typeface="Arial" panose="020B0604020202020204" pitchFamily="34" charset="0"/>
              </a:rPr>
              <a:t>Ngày</a:t>
            </a:r>
            <a:r>
              <a:rPr lang="en-US" sz="2000" dirty="0">
                <a:latin typeface="Arial" panose="020B0604020202020204" pitchFamily="34" charset="0"/>
                <a:cs typeface="Arial" panose="020B0604020202020204" pitchFamily="34" charset="0"/>
              </a:rPr>
              <a:t> 3</a:t>
            </a:r>
          </a:p>
        </p:txBody>
      </p:sp>
      <p:sp>
        <p:nvSpPr>
          <p:cNvPr id="4" name="Rectangle 3">
            <a:extLst>
              <a:ext uri="{FF2B5EF4-FFF2-40B4-BE49-F238E27FC236}">
                <a16:creationId xmlns:a16="http://schemas.microsoft.com/office/drawing/2014/main" id="{5BD1B7E1-ED7B-F410-E72B-559354F256B4}"/>
              </a:ext>
            </a:extLst>
          </p:cNvPr>
          <p:cNvSpPr/>
          <p:nvPr/>
        </p:nvSpPr>
        <p:spPr>
          <a:xfrm>
            <a:off x="4471332" y="555274"/>
            <a:ext cx="3565321" cy="523220"/>
          </a:xfrm>
          <a:prstGeom prst="rect">
            <a:avLst/>
          </a:prstGeom>
        </p:spPr>
        <p:txBody>
          <a:bodyPr wrap="square">
            <a:spAutoFit/>
          </a:bodyPr>
          <a:lstStyle/>
          <a:p>
            <a:pPr algn="just"/>
            <a:r>
              <a:rPr lang="en-US" sz="2800" b="1" dirty="0" err="1">
                <a:solidFill>
                  <a:srgbClr val="0070C0"/>
                </a:solidFill>
                <a:latin typeface="Arial" panose="020B0604020202020204" pitchFamily="34" charset="0"/>
                <a:cs typeface="Arial" panose="020B0604020202020204" pitchFamily="34" charset="0"/>
              </a:rPr>
              <a:t>Kế</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hoạch</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tập</a:t>
            </a:r>
            <a:r>
              <a:rPr lang="en-US" sz="2800" b="1" dirty="0">
                <a:solidFill>
                  <a:srgbClr val="0070C0"/>
                </a:solidFill>
                <a:latin typeface="Arial" panose="020B0604020202020204" pitchFamily="34" charset="0"/>
                <a:cs typeface="Arial" panose="020B0604020202020204" pitchFamily="34" charset="0"/>
              </a:rPr>
              <a:t> </a:t>
            </a:r>
            <a:r>
              <a:rPr lang="en-US" sz="2800" b="1" dirty="0" err="1">
                <a:solidFill>
                  <a:srgbClr val="0070C0"/>
                </a:solidFill>
                <a:latin typeface="Arial" panose="020B0604020202020204" pitchFamily="34" charset="0"/>
                <a:cs typeface="Arial" panose="020B0604020202020204" pitchFamily="34" charset="0"/>
              </a:rPr>
              <a:t>huấn</a:t>
            </a:r>
            <a:endParaRPr lang="en-US" sz="2800" b="1"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89086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479F1-E538-448E-BD5F-2481F3F742C7}"/>
              </a:ext>
            </a:extLst>
          </p:cNvPr>
          <p:cNvSpPr>
            <a:spLocks noGrp="1"/>
          </p:cNvSpPr>
          <p:nvPr>
            <p:ph type="ctrTitle"/>
          </p:nvPr>
        </p:nvSpPr>
        <p:spPr>
          <a:xfrm>
            <a:off x="993322" y="1762962"/>
            <a:ext cx="10360478" cy="3006423"/>
          </a:xfrm>
        </p:spPr>
        <p:txBody>
          <a:bodyPr>
            <a:normAutofit fontScale="90000"/>
          </a:bodyPr>
          <a:lstStyle/>
          <a:p>
            <a:pPr marL="0" marR="0" algn="ctr">
              <a:lnSpc>
                <a:spcPct val="115000"/>
              </a:lnSpc>
              <a:spcBef>
                <a:spcPts val="600"/>
              </a:spcBef>
              <a:spcAft>
                <a:spcPts val="600"/>
              </a:spcAft>
            </a:pP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r>
              <a:rPr lang="en-US" sz="2800" b="1" dirty="0">
                <a:solidFill>
                  <a:srgbClr val="0070C0"/>
                </a:solidFill>
                <a:latin typeface="Arial" panose="020B0604020202020204" pitchFamily="34" charset="0"/>
                <a:cs typeface="Arial" panose="020B0604020202020204" pitchFamily="34" charset="0"/>
              </a:rPr>
              <a:t> </a:t>
            </a: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Arial" panose="020B0604020202020204" pitchFamily="34" charset="0"/>
                <a:cs typeface="Arial" panose="020B0604020202020204" pitchFamily="34" charset="0"/>
              </a:rPr>
            </a:br>
            <a:br>
              <a:rPr lang="en-US" sz="2800" b="1" dirty="0">
                <a:solidFill>
                  <a:srgbClr val="0070C0"/>
                </a:solidFill>
                <a:latin typeface="Times New Roman" panose="02020603050405020304" pitchFamily="18" charset="0"/>
                <a:cs typeface="Times New Roman" panose="02020603050405020304" pitchFamily="18" charset="0"/>
              </a:rPr>
            </a:br>
            <a:r>
              <a:rPr lang="en-US" sz="3600" b="1" dirty="0">
                <a:solidFill>
                  <a:srgbClr val="0070C0"/>
                </a:solidFill>
                <a:latin typeface="Arial" panose="020B0604020202020204" pitchFamily="34" charset="0"/>
                <a:cs typeface="Arial" panose="020B0604020202020204" pitchFamily="34" charset="0"/>
              </a:rPr>
              <a:t>CHƯƠNG TRÌNH BỒI DƯỠNG</a:t>
            </a:r>
            <a:br>
              <a:rPr lang="en-US" sz="3100" b="1" dirty="0">
                <a:solidFill>
                  <a:srgbClr val="0070C0"/>
                </a:solidFill>
                <a:latin typeface="Arial" panose="020B0604020202020204" pitchFamily="34" charset="0"/>
                <a:cs typeface="Arial" panose="020B0604020202020204" pitchFamily="34" charset="0"/>
              </a:rPr>
            </a:br>
            <a:r>
              <a:rPr lang="en-US" sz="2700" b="1" dirty="0">
                <a:solidFill>
                  <a:srgbClr val="0070C0"/>
                </a:solidFill>
                <a:latin typeface="Arial" panose="020B0604020202020204" pitchFamily="34" charset="0"/>
                <a:cs typeface="Arial" panose="020B0604020202020204" pitchFamily="34" charset="0"/>
              </a:rPr>
              <a:t>KĨ NĂNG QUẢN LÍ CHO NHÂN VIÊN ĐÀO TẠO TẠI DOANH NGHIỆP</a:t>
            </a:r>
            <a:br>
              <a:rPr lang="en-US" sz="3100" dirty="0">
                <a:latin typeface="Arial" panose="020B0604020202020204" pitchFamily="34" charset="0"/>
                <a:cs typeface="Arial" panose="020B0604020202020204" pitchFamily="34" charset="0"/>
              </a:rPr>
            </a:br>
            <a:r>
              <a:rPr lang="en-US" sz="2000" i="1" dirty="0">
                <a:solidFill>
                  <a:srgbClr val="000000"/>
                </a:solidFill>
                <a:latin typeface="Arial" panose="020B0604020202020204" pitchFamily="34" charset="0"/>
                <a:cs typeface="Arial" panose="020B0604020202020204" pitchFamily="34" charset="0"/>
              </a:rPr>
              <a:t>(Theo </a:t>
            </a:r>
            <a:r>
              <a:rPr lang="en-US" sz="2000" i="1" dirty="0" err="1">
                <a:solidFill>
                  <a:srgbClr val="000000"/>
                </a:solidFill>
                <a:latin typeface="Arial" panose="020B0604020202020204" pitchFamily="34" charset="0"/>
                <a:cs typeface="Arial" panose="020B0604020202020204" pitchFamily="34" charset="0"/>
              </a:rPr>
              <a:t>Q</a:t>
            </a:r>
            <a:r>
              <a:rPr lang="en-US" sz="2000" i="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uyết</a:t>
            </a:r>
            <a:r>
              <a:rPr lang="en-US" sz="200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 định </a:t>
            </a:r>
            <a:r>
              <a:rPr lang="en-US" sz="2000" i="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số</a:t>
            </a:r>
            <a:r>
              <a:rPr lang="en-US" sz="200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 766/QĐ-TCGDNN </a:t>
            </a:r>
            <a:r>
              <a:rPr lang="en-US" sz="2000" i="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ngày</a:t>
            </a:r>
            <a:r>
              <a:rPr lang="en-US" sz="200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 28/10/2020 </a:t>
            </a:r>
            <a:br>
              <a:rPr lang="en-US" sz="2000" dirty="0">
                <a:effectLst/>
                <a:latin typeface="Arial" panose="020B0604020202020204" pitchFamily="34" charset="0"/>
                <a:ea typeface="Calibri" panose="020F0502020204030204" pitchFamily="34" charset="0"/>
                <a:cs typeface="Arial" panose="020B0604020202020204" pitchFamily="34" charset="0"/>
              </a:rPr>
            </a:br>
            <a:r>
              <a:rPr lang="en-US" sz="2000" i="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của</a:t>
            </a:r>
            <a:r>
              <a:rPr lang="en-US" sz="200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i="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Tổng</a:t>
            </a:r>
            <a:r>
              <a:rPr lang="en-US" sz="200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i="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cục</a:t>
            </a:r>
            <a:r>
              <a:rPr lang="en-US" sz="200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 trưởng </a:t>
            </a:r>
            <a:r>
              <a:rPr lang="en-US" sz="2000" i="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Tổng</a:t>
            </a:r>
            <a:r>
              <a:rPr lang="en-US" sz="200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i="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cục</a:t>
            </a:r>
            <a:r>
              <a:rPr lang="en-US" sz="200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i="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Giáo</a:t>
            </a:r>
            <a:r>
              <a:rPr lang="en-US" sz="200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2000" i="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dục</a:t>
            </a:r>
            <a:r>
              <a:rPr lang="en-US" sz="200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 nghề nghiệp)</a:t>
            </a:r>
            <a:br>
              <a:rPr lang="en-US" sz="2000" dirty="0">
                <a:solidFill>
                  <a:srgbClr val="0070C0"/>
                </a:solidFill>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t>
            </a:r>
            <a:br>
              <a:rPr lang="en-US" sz="2800" b="1" dirty="0">
                <a:latin typeface="Arial" panose="020B0604020202020204" pitchFamily="34" charset="0"/>
                <a:cs typeface="Arial" panose="020B0604020202020204" pitchFamily="34" charset="0"/>
              </a:rPr>
            </a:br>
            <a:endParaRPr lang="en-US" sz="2800" b="1" dirty="0">
              <a:latin typeface="Arial" panose="020B060402020202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0BFC28C5-7129-434F-829C-E61DC3BB696C}"/>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1462654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AEDE243-852B-4FE7-B494-DB60016DB0B3}"/>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
        <p:nvSpPr>
          <p:cNvPr id="6" name="TextBox 5">
            <a:extLst>
              <a:ext uri="{FF2B5EF4-FFF2-40B4-BE49-F238E27FC236}">
                <a16:creationId xmlns:a16="http://schemas.microsoft.com/office/drawing/2014/main" id="{EDE0DAB8-A2F1-4C9E-8140-756C2D3CB1E4}"/>
              </a:ext>
            </a:extLst>
          </p:cNvPr>
          <p:cNvSpPr txBox="1"/>
          <p:nvPr/>
        </p:nvSpPr>
        <p:spPr>
          <a:xfrm>
            <a:off x="1656410" y="357067"/>
            <a:ext cx="9851485" cy="6561091"/>
          </a:xfrm>
          <a:prstGeom prst="rect">
            <a:avLst/>
          </a:prstGeom>
          <a:noFill/>
        </p:spPr>
        <p:txBody>
          <a:bodyPr wrap="square">
            <a:spAutoFit/>
          </a:bodyPr>
          <a:lstStyle/>
          <a:p>
            <a:pPr marL="0" marR="0">
              <a:lnSpc>
                <a:spcPct val="115000"/>
              </a:lnSpc>
              <a:spcBef>
                <a:spcPts val="600"/>
              </a:spcBef>
              <a:spcAft>
                <a:spcPts val="600"/>
              </a:spcAft>
            </a:pPr>
            <a:r>
              <a:rPr lang="en-US" sz="2400" b="1"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Mục</a:t>
            </a:r>
            <a:r>
              <a:rPr lang="en-US" sz="24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2400" b="1"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tiêu</a:t>
            </a:r>
            <a:r>
              <a:rPr lang="en-US" sz="24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2400" b="1"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chung</a:t>
            </a:r>
            <a:endParaRPr lang="en-US" sz="24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15000"/>
              </a:lnSpc>
              <a:spcBef>
                <a:spcPts val="600"/>
              </a:spcBef>
              <a:spcAft>
                <a:spcPts val="600"/>
              </a:spcAft>
            </a:pPr>
            <a:r>
              <a:rPr lang="en-US" sz="2000" dirty="0" err="1">
                <a:effectLst/>
                <a:latin typeface="Arial" panose="020B0604020202020204" pitchFamily="34" charset="0"/>
                <a:ea typeface="Calibri" panose="020F0502020204030204" pitchFamily="34" charset="0"/>
                <a:cs typeface="Arial" panose="020B0604020202020204" pitchFamily="34" charset="0"/>
              </a:rPr>
              <a:t>Chương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trình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này</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nhằm</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giúp</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người</a:t>
            </a:r>
            <a:r>
              <a:rPr lang="en-US" sz="2000" dirty="0">
                <a:effectLst/>
                <a:latin typeface="Arial" panose="020B0604020202020204" pitchFamily="34" charset="0"/>
                <a:ea typeface="Calibri" panose="020F0502020204030204" pitchFamily="34" charset="0"/>
                <a:cs typeface="Arial" panose="020B0604020202020204" pitchFamily="34" charset="0"/>
              </a:rPr>
              <a:t> học </a:t>
            </a:r>
            <a:r>
              <a:rPr lang="en-US" sz="2000" dirty="0" err="1">
                <a:effectLst/>
                <a:latin typeface="Arial" panose="020B0604020202020204" pitchFamily="34" charset="0"/>
                <a:ea typeface="Calibri" panose="020F0502020204030204" pitchFamily="34" charset="0"/>
                <a:cs typeface="Arial" panose="020B0604020202020204" pitchFamily="34" charset="0"/>
              </a:rPr>
              <a:t>có</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năng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lực</a:t>
            </a:r>
            <a:r>
              <a:rPr lang="en-US" sz="2000" dirty="0">
                <a:effectLst/>
                <a:latin typeface="Arial" panose="020B0604020202020204" pitchFamily="34" charset="0"/>
                <a:ea typeface="Calibri" panose="020F0502020204030204" pitchFamily="34" charset="0"/>
                <a:cs typeface="Arial" panose="020B0604020202020204" pitchFamily="34" charset="0"/>
              </a:rPr>
              <a:t> thực </a:t>
            </a:r>
            <a:r>
              <a:rPr lang="en-US" sz="2000" dirty="0" err="1">
                <a:effectLst/>
                <a:latin typeface="Arial" panose="020B0604020202020204" pitchFamily="34" charset="0"/>
                <a:ea typeface="Calibri" panose="020F0502020204030204" pitchFamily="34" charset="0"/>
                <a:cs typeface="Arial" panose="020B0604020202020204" pitchFamily="34" charset="0"/>
              </a:rPr>
              <a:t>hiện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chức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năng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quản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lí</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điều</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phối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đào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tạo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tại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doanh</a:t>
            </a:r>
            <a:r>
              <a:rPr lang="en-US" sz="2000" dirty="0">
                <a:effectLst/>
                <a:latin typeface="Arial" panose="020B0604020202020204" pitchFamily="34" charset="0"/>
                <a:ea typeface="Calibri" panose="020F0502020204030204" pitchFamily="34" charset="0"/>
                <a:cs typeface="Arial" panose="020B0604020202020204" pitchFamily="34" charset="0"/>
              </a:rPr>
              <a:t> nghiệp </a:t>
            </a:r>
            <a:r>
              <a:rPr lang="en-US" sz="2000" dirty="0" err="1">
                <a:effectLst/>
                <a:latin typeface="Arial" panose="020B0604020202020204" pitchFamily="34" charset="0"/>
                <a:ea typeface="Calibri" panose="020F0502020204030204" pitchFamily="34" charset="0"/>
                <a:cs typeface="Arial" panose="020B0604020202020204" pitchFamily="34" charset="0"/>
              </a:rPr>
              <a:t>và</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kết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nối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với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cơ</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sở</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giáo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dục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đào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tạo</a:t>
            </a:r>
            <a:r>
              <a:rPr lang="en-US" sz="2000" dirty="0">
                <a:effectLst/>
                <a:latin typeface="Arial" panose="020B0604020202020204" pitchFamily="34" charset="0"/>
                <a:ea typeface="Calibri" panose="020F0502020204030204" pitchFamily="34" charset="0"/>
                <a:cs typeface="Arial" panose="020B0604020202020204" pitchFamily="34" charset="0"/>
              </a:rPr>
              <a:t>.</a:t>
            </a:r>
          </a:p>
          <a:p>
            <a:pPr marL="0" marR="0">
              <a:lnSpc>
                <a:spcPct val="115000"/>
              </a:lnSpc>
              <a:spcBef>
                <a:spcPts val="1200"/>
              </a:spcBef>
              <a:spcAft>
                <a:spcPts val="600"/>
              </a:spcAft>
            </a:pPr>
            <a:r>
              <a:rPr lang="en-US" sz="2400" b="1" kern="0"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Mục</a:t>
            </a:r>
            <a:r>
              <a:rPr lang="en-US" sz="2400" b="1" kern="0"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2400" b="1" kern="0"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tiêu</a:t>
            </a:r>
            <a:r>
              <a:rPr lang="en-US" sz="2400" b="1" kern="0"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2400" b="1" kern="0"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cụ</a:t>
            </a:r>
            <a:r>
              <a:rPr lang="en-US" sz="2400" b="1" kern="0"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en-US" sz="2400" b="1" kern="0" dirty="0" err="1">
                <a:solidFill>
                  <a:srgbClr val="0070C0"/>
                </a:solidFill>
                <a:effectLst/>
                <a:latin typeface="Arial" panose="020B0604020202020204" pitchFamily="34" charset="0"/>
                <a:ea typeface="Times New Roman" panose="02020603050405020304" pitchFamily="18" charset="0"/>
                <a:cs typeface="Arial" panose="020B0604020202020204" pitchFamily="34" charset="0"/>
              </a:rPr>
              <a:t>thể</a:t>
            </a:r>
            <a:endParaRPr lang="en-US" sz="2400" b="1" kern="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15000"/>
              </a:lnSpc>
              <a:spcBef>
                <a:spcPts val="600"/>
              </a:spcBef>
              <a:spcAft>
                <a:spcPts val="600"/>
              </a:spcAft>
            </a:pPr>
            <a:r>
              <a:rPr lang="en-US" sz="2000" dirty="0">
                <a:effectLst/>
                <a:latin typeface="Arial" panose="020B0604020202020204" pitchFamily="34" charset="0"/>
                <a:ea typeface="Calibri" panose="020F0502020204030204" pitchFamily="34" charset="0"/>
                <a:cs typeface="Arial" panose="020B0604020202020204" pitchFamily="34" charset="0"/>
              </a:rPr>
              <a:t>Học </a:t>
            </a:r>
            <a:r>
              <a:rPr lang="en-US" sz="2000" dirty="0" err="1">
                <a:effectLst/>
                <a:latin typeface="Arial" panose="020B0604020202020204" pitchFamily="34" charset="0"/>
                <a:ea typeface="Calibri" panose="020F0502020204030204" pitchFamily="34" charset="0"/>
                <a:cs typeface="Arial" panose="020B0604020202020204" pitchFamily="34" charset="0"/>
              </a:rPr>
              <a:t>xong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chương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trình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này</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người</a:t>
            </a:r>
            <a:r>
              <a:rPr lang="en-US" sz="2000" dirty="0">
                <a:effectLst/>
                <a:latin typeface="Arial" panose="020B0604020202020204" pitchFamily="34" charset="0"/>
                <a:ea typeface="Calibri" panose="020F0502020204030204" pitchFamily="34" charset="0"/>
                <a:cs typeface="Arial" panose="020B0604020202020204" pitchFamily="34" charset="0"/>
              </a:rPr>
              <a:t> học </a:t>
            </a:r>
            <a:r>
              <a:rPr lang="en-US" sz="2000" dirty="0" err="1">
                <a:effectLst/>
                <a:latin typeface="Arial" panose="020B0604020202020204" pitchFamily="34" charset="0"/>
                <a:ea typeface="Calibri" panose="020F0502020204030204" pitchFamily="34" charset="0"/>
                <a:cs typeface="Arial" panose="020B0604020202020204" pitchFamily="34" charset="0"/>
              </a:rPr>
              <a:t>có</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khả</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năng</a:t>
            </a:r>
            <a:r>
              <a:rPr lang="en-US" sz="2000" dirty="0">
                <a:effectLst/>
                <a:latin typeface="Arial" panose="020B0604020202020204" pitchFamily="34" charset="0"/>
                <a:ea typeface="Calibri" panose="020F0502020204030204" pitchFamily="34" charset="0"/>
                <a:cs typeface="Arial" panose="020B0604020202020204" pitchFamily="34" charset="0"/>
              </a:rPr>
              <a:t>:</a:t>
            </a:r>
          </a:p>
          <a:p>
            <a:pPr marL="342900" marR="0" lvl="0" indent="-342900">
              <a:lnSpc>
                <a:spcPct val="115000"/>
              </a:lnSpc>
              <a:spcBef>
                <a:spcPts val="600"/>
              </a:spcBef>
              <a:spcAft>
                <a:spcPts val="0"/>
              </a:spcAft>
              <a:buFont typeface="Symbol" panose="05050102010706020507" pitchFamily="18" charset="2"/>
              <a:buChar char=""/>
            </a:pPr>
            <a:r>
              <a:rPr lang="en-US" sz="2000" dirty="0" err="1">
                <a:effectLst/>
                <a:latin typeface="Arial" panose="020B0604020202020204" pitchFamily="34" charset="0"/>
                <a:ea typeface="Calibri" panose="020F0502020204030204" pitchFamily="34" charset="0"/>
                <a:cs typeface="Arial" panose="020B0604020202020204" pitchFamily="34" charset="0"/>
              </a:rPr>
              <a:t>Điều</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phối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quá</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trình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đào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tạo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tại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doanh</a:t>
            </a:r>
            <a:r>
              <a:rPr lang="en-US" sz="2000" dirty="0">
                <a:effectLst/>
                <a:latin typeface="Arial" panose="020B0604020202020204" pitchFamily="34" charset="0"/>
                <a:ea typeface="Calibri" panose="020F0502020204030204" pitchFamily="34" charset="0"/>
                <a:cs typeface="Arial" panose="020B0604020202020204" pitchFamily="34" charset="0"/>
              </a:rPr>
              <a:t> nghiệp; </a:t>
            </a:r>
          </a:p>
          <a:p>
            <a:pPr marL="342900" marR="0" lvl="0" indent="-342900">
              <a:lnSpc>
                <a:spcPct val="115000"/>
              </a:lnSpc>
              <a:spcBef>
                <a:spcPts val="0"/>
              </a:spcBef>
              <a:spcAft>
                <a:spcPts val="0"/>
              </a:spcAft>
              <a:buFont typeface="Symbol" panose="05050102010706020507" pitchFamily="18" charset="2"/>
              <a:buChar char=""/>
            </a:pPr>
            <a:r>
              <a:rPr lang="en-US" sz="2000" dirty="0" err="1">
                <a:effectLst/>
                <a:latin typeface="Arial" panose="020B0604020202020204" pitchFamily="34" charset="0"/>
                <a:ea typeface="Calibri" panose="020F0502020204030204" pitchFamily="34" charset="0"/>
                <a:cs typeface="Arial" panose="020B0604020202020204" pitchFamily="34" charset="0"/>
              </a:rPr>
              <a:t>Áp</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dụng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các</a:t>
            </a:r>
            <a:r>
              <a:rPr lang="en-US" sz="2000" dirty="0">
                <a:effectLst/>
                <a:latin typeface="Arial" panose="020B0604020202020204" pitchFamily="34" charset="0"/>
                <a:ea typeface="Calibri" panose="020F0502020204030204" pitchFamily="34" charset="0"/>
                <a:cs typeface="Arial" panose="020B0604020202020204" pitchFamily="34" charset="0"/>
              </a:rPr>
              <a:t> qui định </a:t>
            </a:r>
            <a:r>
              <a:rPr lang="en-US" sz="2000" dirty="0" err="1">
                <a:effectLst/>
                <a:latin typeface="Arial" panose="020B0604020202020204" pitchFamily="34" charset="0"/>
                <a:ea typeface="Calibri" panose="020F0502020204030204" pitchFamily="34" charset="0"/>
                <a:cs typeface="Arial" panose="020B0604020202020204" pitchFamily="34" charset="0"/>
              </a:rPr>
              <a:t>pháp</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lí</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và</a:t>
            </a:r>
            <a:r>
              <a:rPr lang="en-US" sz="2000" dirty="0">
                <a:effectLst/>
                <a:latin typeface="Arial" panose="020B0604020202020204" pitchFamily="34" charset="0"/>
                <a:ea typeface="Calibri" panose="020F0502020204030204" pitchFamily="34" charset="0"/>
                <a:cs typeface="Arial" panose="020B0604020202020204" pitchFamily="34" charset="0"/>
              </a:rPr>
              <a:t> nghiệp </a:t>
            </a:r>
            <a:r>
              <a:rPr lang="en-US" sz="2000" dirty="0" err="1">
                <a:effectLst/>
                <a:latin typeface="Arial" panose="020B0604020202020204" pitchFamily="34" charset="0"/>
                <a:ea typeface="Calibri" panose="020F0502020204030204" pitchFamily="34" charset="0"/>
                <a:cs typeface="Arial" panose="020B0604020202020204" pitchFamily="34" charset="0"/>
              </a:rPr>
              <a:t>vụ</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về</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giáo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dục</a:t>
            </a:r>
            <a:r>
              <a:rPr lang="en-US" sz="2000" dirty="0">
                <a:effectLst/>
                <a:latin typeface="Arial" panose="020B0604020202020204" pitchFamily="34" charset="0"/>
                <a:ea typeface="Calibri" panose="020F0502020204030204" pitchFamily="34" charset="0"/>
                <a:cs typeface="Arial" panose="020B0604020202020204" pitchFamily="34" charset="0"/>
              </a:rPr>
              <a:t> nghề nghiệp </a:t>
            </a:r>
            <a:r>
              <a:rPr lang="en-US" sz="2000" dirty="0" err="1">
                <a:effectLst/>
                <a:latin typeface="Arial" panose="020B0604020202020204" pitchFamily="34" charset="0"/>
                <a:ea typeface="Calibri" panose="020F0502020204030204" pitchFamily="34" charset="0"/>
                <a:cs typeface="Arial" panose="020B0604020202020204" pitchFamily="34" charset="0"/>
              </a:rPr>
              <a:t>liên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quan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trong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môi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trường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doanh</a:t>
            </a:r>
            <a:r>
              <a:rPr lang="en-US" sz="2000" dirty="0">
                <a:effectLst/>
                <a:latin typeface="Arial" panose="020B0604020202020204" pitchFamily="34" charset="0"/>
                <a:ea typeface="Calibri" panose="020F0502020204030204" pitchFamily="34" charset="0"/>
                <a:cs typeface="Arial" panose="020B0604020202020204" pitchFamily="34" charset="0"/>
              </a:rPr>
              <a:t> nghiệp;</a:t>
            </a:r>
          </a:p>
          <a:p>
            <a:pPr marL="342900" marR="0" lvl="0" indent="-342900">
              <a:lnSpc>
                <a:spcPct val="115000"/>
              </a:lnSpc>
              <a:spcBef>
                <a:spcPts val="0"/>
              </a:spcBef>
              <a:spcAft>
                <a:spcPts val="0"/>
              </a:spcAft>
              <a:buFont typeface="Symbol" panose="05050102010706020507" pitchFamily="18" charset="2"/>
              <a:buChar char=""/>
            </a:pPr>
            <a:r>
              <a:rPr lang="en-US" sz="2000" dirty="0" err="1">
                <a:effectLst/>
                <a:latin typeface="Arial" panose="020B0604020202020204" pitchFamily="34" charset="0"/>
                <a:ea typeface="Calibri" panose="020F0502020204030204" pitchFamily="34" charset="0"/>
                <a:cs typeface="Arial" panose="020B0604020202020204" pitchFamily="34" charset="0"/>
              </a:rPr>
              <a:t>Tổ</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chức</a:t>
            </a:r>
            <a:r>
              <a:rPr lang="en-US" sz="2000" dirty="0">
                <a:effectLst/>
                <a:latin typeface="Arial" panose="020B0604020202020204" pitchFamily="34" charset="0"/>
                <a:ea typeface="Calibri" panose="020F0502020204030204" pitchFamily="34" charset="0"/>
                <a:cs typeface="Arial" panose="020B0604020202020204" pitchFamily="34" charset="0"/>
              </a:rPr>
              <a:t> thực </a:t>
            </a:r>
            <a:r>
              <a:rPr lang="en-US" sz="2000" dirty="0" err="1">
                <a:effectLst/>
                <a:latin typeface="Arial" panose="020B0604020202020204" pitchFamily="34" charset="0"/>
                <a:ea typeface="Calibri" panose="020F0502020204030204" pitchFamily="34" charset="0"/>
                <a:cs typeface="Arial" panose="020B0604020202020204" pitchFamily="34" charset="0"/>
              </a:rPr>
              <a:t>hiện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xác</a:t>
            </a:r>
            <a:r>
              <a:rPr lang="en-US" sz="2000" dirty="0">
                <a:effectLst/>
                <a:latin typeface="Arial" panose="020B0604020202020204" pitchFamily="34" charset="0"/>
                <a:ea typeface="Calibri" panose="020F0502020204030204" pitchFamily="34" charset="0"/>
                <a:cs typeface="Arial" panose="020B0604020202020204" pitchFamily="34" charset="0"/>
              </a:rPr>
              <a:t> định, </a:t>
            </a:r>
            <a:r>
              <a:rPr lang="en-US" sz="2000" dirty="0" err="1">
                <a:effectLst/>
                <a:latin typeface="Arial" panose="020B0604020202020204" pitchFamily="34" charset="0"/>
                <a:ea typeface="Calibri" panose="020F0502020204030204" pitchFamily="34" charset="0"/>
                <a:cs typeface="Arial" panose="020B0604020202020204" pitchFamily="34" charset="0"/>
              </a:rPr>
              <a:t>đánh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giá</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nhu</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cầu</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đào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tạo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tại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doanh</a:t>
            </a:r>
            <a:r>
              <a:rPr lang="en-US" sz="2000" dirty="0">
                <a:effectLst/>
                <a:latin typeface="Arial" panose="020B0604020202020204" pitchFamily="34" charset="0"/>
                <a:ea typeface="Calibri" panose="020F0502020204030204" pitchFamily="34" charset="0"/>
                <a:cs typeface="Arial" panose="020B0604020202020204" pitchFamily="34" charset="0"/>
              </a:rPr>
              <a:t> nghiệp;</a:t>
            </a:r>
          </a:p>
          <a:p>
            <a:pPr marL="342900" marR="0" lvl="0" indent="-342900">
              <a:lnSpc>
                <a:spcPct val="115000"/>
              </a:lnSpc>
              <a:spcBef>
                <a:spcPts val="0"/>
              </a:spcBef>
              <a:spcAft>
                <a:spcPts val="0"/>
              </a:spcAft>
              <a:buFont typeface="Symbol" panose="05050102010706020507" pitchFamily="18" charset="2"/>
              <a:buChar char=""/>
            </a:pPr>
            <a:r>
              <a:rPr lang="en-US" sz="2000" dirty="0" err="1">
                <a:effectLst/>
                <a:latin typeface="Arial" panose="020B0604020202020204" pitchFamily="34" charset="0"/>
                <a:ea typeface="Calibri" panose="020F0502020204030204" pitchFamily="34" charset="0"/>
                <a:cs typeface="Arial" panose="020B0604020202020204" pitchFamily="34" charset="0"/>
              </a:rPr>
              <a:t>Tổ</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chức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đánh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giá</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năng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lực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liên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kết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đào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tạo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của</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doanh</a:t>
            </a:r>
            <a:r>
              <a:rPr lang="en-US" sz="2000" dirty="0">
                <a:effectLst/>
                <a:latin typeface="Arial" panose="020B0604020202020204" pitchFamily="34" charset="0"/>
                <a:ea typeface="Calibri" panose="020F0502020204030204" pitchFamily="34" charset="0"/>
                <a:cs typeface="Arial" panose="020B0604020202020204" pitchFamily="34" charset="0"/>
              </a:rPr>
              <a:t> nghiệp;</a:t>
            </a:r>
          </a:p>
          <a:p>
            <a:pPr marL="342900" marR="0" lvl="0" indent="-342900">
              <a:lnSpc>
                <a:spcPct val="115000"/>
              </a:lnSpc>
              <a:spcBef>
                <a:spcPts val="0"/>
              </a:spcBef>
              <a:spcAft>
                <a:spcPts val="0"/>
              </a:spcAft>
              <a:buFont typeface="Symbol" panose="05050102010706020507" pitchFamily="18" charset="2"/>
              <a:buChar char=""/>
            </a:pPr>
            <a:r>
              <a:rPr lang="en-US" sz="2000" dirty="0" err="1">
                <a:effectLst/>
                <a:latin typeface="Arial" panose="020B0604020202020204" pitchFamily="34" charset="0"/>
                <a:ea typeface="Calibri" panose="020F0502020204030204" pitchFamily="34" charset="0"/>
                <a:cs typeface="Arial" panose="020B0604020202020204" pitchFamily="34" charset="0"/>
              </a:rPr>
              <a:t>Xây</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dựng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hồ</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sơ</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quản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lí</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đào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tạo</a:t>
            </a:r>
            <a:r>
              <a:rPr lang="en-US" sz="2000" dirty="0">
                <a:effectLst/>
                <a:latin typeface="Arial" panose="020B0604020202020204" pitchFamily="34" charset="0"/>
                <a:ea typeface="Calibri" panose="020F0502020204030204" pitchFamily="34" charset="0"/>
                <a:cs typeface="Arial" panose="020B0604020202020204" pitchFamily="34" charset="0"/>
              </a:rPr>
              <a:t>;</a:t>
            </a:r>
          </a:p>
          <a:p>
            <a:pPr marL="342900" marR="0" lvl="0" indent="-342900">
              <a:lnSpc>
                <a:spcPct val="115000"/>
              </a:lnSpc>
              <a:spcBef>
                <a:spcPts val="0"/>
              </a:spcBef>
              <a:spcAft>
                <a:spcPts val="0"/>
              </a:spcAft>
              <a:buFont typeface="Symbol" panose="05050102010706020507" pitchFamily="18" charset="2"/>
              <a:buChar char=""/>
            </a:pPr>
            <a:r>
              <a:rPr lang="en-US" sz="2000" dirty="0" err="1">
                <a:effectLst/>
                <a:latin typeface="Arial" panose="020B0604020202020204" pitchFamily="34" charset="0"/>
                <a:ea typeface="Calibri" panose="020F0502020204030204" pitchFamily="34" charset="0"/>
                <a:cs typeface="Arial" panose="020B0604020202020204" pitchFamily="34" charset="0"/>
              </a:rPr>
              <a:t>Lập</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kế</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hoạch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tổ</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chức</a:t>
            </a:r>
            <a:r>
              <a:rPr lang="en-US" sz="2000" dirty="0">
                <a:effectLst/>
                <a:latin typeface="Arial" panose="020B0604020202020204" pitchFamily="34" charset="0"/>
                <a:ea typeface="Calibri" panose="020F0502020204030204" pitchFamily="34" charset="0"/>
                <a:cs typeface="Arial" panose="020B0604020202020204" pitchFamily="34" charset="0"/>
              </a:rPr>
              <a:t> thực </a:t>
            </a:r>
            <a:r>
              <a:rPr lang="en-US" sz="2000" dirty="0" err="1">
                <a:effectLst/>
                <a:latin typeface="Arial" panose="020B0604020202020204" pitchFamily="34" charset="0"/>
                <a:ea typeface="Calibri" panose="020F0502020204030204" pitchFamily="34" charset="0"/>
                <a:cs typeface="Arial" panose="020B0604020202020204" pitchFamily="34" charset="0"/>
              </a:rPr>
              <a:t>hiện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giám</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sát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và</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đánh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giá</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đào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tạo</a:t>
            </a:r>
            <a:r>
              <a:rPr lang="en-US" sz="2000" dirty="0">
                <a:effectLst/>
                <a:latin typeface="Arial" panose="020B0604020202020204" pitchFamily="34" charset="0"/>
                <a:ea typeface="Calibri" panose="020F0502020204030204" pitchFamily="34" charset="0"/>
                <a:cs typeface="Arial" panose="020B0604020202020204" pitchFamily="34" charset="0"/>
              </a:rPr>
              <a:t>;</a:t>
            </a:r>
          </a:p>
          <a:p>
            <a:pPr marL="342900" marR="0" lvl="0" indent="-342900">
              <a:lnSpc>
                <a:spcPct val="115000"/>
              </a:lnSpc>
              <a:spcBef>
                <a:spcPts val="0"/>
              </a:spcBef>
              <a:spcAft>
                <a:spcPts val="0"/>
              </a:spcAft>
              <a:buFont typeface="Symbol" panose="05050102010706020507" pitchFamily="18" charset="2"/>
              <a:buChar char=""/>
            </a:pPr>
            <a:r>
              <a:rPr lang="en-US" sz="2000" dirty="0" err="1">
                <a:effectLst/>
                <a:latin typeface="Arial" panose="020B0604020202020204" pitchFamily="34" charset="0"/>
                <a:ea typeface="Calibri" panose="020F0502020204030204" pitchFamily="34" charset="0"/>
                <a:cs typeface="Arial" panose="020B0604020202020204" pitchFamily="34" charset="0"/>
              </a:rPr>
              <a:t>Kết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nối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và</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phát</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triển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mạng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lưới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đối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tác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đào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tạo</a:t>
            </a:r>
            <a:r>
              <a:rPr lang="en-US" sz="2000" dirty="0">
                <a:effectLst/>
                <a:latin typeface="Arial" panose="020B0604020202020204" pitchFamily="34" charset="0"/>
                <a:ea typeface="Calibri" panose="020F0502020204030204" pitchFamily="34" charset="0"/>
                <a:cs typeface="Arial" panose="020B0604020202020204" pitchFamily="34" charset="0"/>
              </a:rPr>
              <a:t>;</a:t>
            </a:r>
          </a:p>
          <a:p>
            <a:pPr marL="342900" marR="0" lvl="0" indent="-342900">
              <a:lnSpc>
                <a:spcPct val="115000"/>
              </a:lnSpc>
              <a:spcBef>
                <a:spcPts val="0"/>
              </a:spcBef>
              <a:spcAft>
                <a:spcPts val="600"/>
              </a:spcAft>
              <a:buFont typeface="Symbol" panose="05050102010706020507" pitchFamily="18" charset="2"/>
              <a:buChar char=""/>
            </a:pPr>
            <a:r>
              <a:rPr lang="en-US" sz="2000" dirty="0" err="1">
                <a:effectLst/>
                <a:latin typeface="Arial" panose="020B0604020202020204" pitchFamily="34" charset="0"/>
                <a:ea typeface="Calibri" panose="020F0502020204030204" pitchFamily="34" charset="0"/>
                <a:cs typeface="Arial" panose="020B0604020202020204" pitchFamily="34" charset="0"/>
              </a:rPr>
              <a:t>Nhận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thức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được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các</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vấn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đề</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đảm</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bảo</a:t>
            </a:r>
            <a:r>
              <a:rPr lang="en-US" sz="2000" dirty="0">
                <a:effectLst/>
                <a:latin typeface="Arial" panose="020B0604020202020204" pitchFamily="34" charset="0"/>
                <a:ea typeface="Calibri" panose="020F0502020204030204" pitchFamily="34" charset="0"/>
                <a:cs typeface="Arial" panose="020B0604020202020204" pitchFamily="34" charset="0"/>
              </a:rPr>
              <a:t> an </a:t>
            </a:r>
            <a:r>
              <a:rPr lang="en-US" sz="2000" dirty="0" err="1">
                <a:effectLst/>
                <a:latin typeface="Arial" panose="020B0604020202020204" pitchFamily="34" charset="0"/>
                <a:ea typeface="Calibri" panose="020F0502020204030204" pitchFamily="34" charset="0"/>
                <a:cs typeface="Arial" panose="020B0604020202020204" pitchFamily="34" charset="0"/>
              </a:rPr>
              <a:t>toàn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lao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động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bảo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vệ</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môi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trường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bình</a:t>
            </a:r>
            <a:r>
              <a:rPr lang="en-US" sz="2000" dirty="0">
                <a:effectLst/>
                <a:latin typeface="Arial" panose="020B0604020202020204" pitchFamily="34" charset="0"/>
                <a:ea typeface="Calibri" panose="020F0502020204030204" pitchFamily="34" charset="0"/>
                <a:cs typeface="Arial" panose="020B0604020202020204" pitchFamily="34" charset="0"/>
              </a:rPr>
              <a:t> đẳng </a:t>
            </a:r>
            <a:r>
              <a:rPr lang="en-US" sz="2000" dirty="0" err="1">
                <a:effectLst/>
                <a:latin typeface="Arial" panose="020B0604020202020204" pitchFamily="34" charset="0"/>
                <a:ea typeface="Calibri" panose="020F0502020204030204" pitchFamily="34" charset="0"/>
                <a:cs typeface="Arial" panose="020B0604020202020204" pitchFamily="34" charset="0"/>
              </a:rPr>
              <a:t>giới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và</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tiếp</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cận</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công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bằng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trong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môi</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trường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lao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động</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để</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có</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thể</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tích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hợp</a:t>
            </a:r>
            <a:r>
              <a:rPr lang="en-US" sz="2000" dirty="0">
                <a:effectLst/>
                <a:latin typeface="Arial" panose="020B0604020202020204" pitchFamily="34" charset="0"/>
                <a:ea typeface="Calibri" panose="020F0502020204030204" pitchFamily="34" charset="0"/>
                <a:cs typeface="Arial" panose="020B0604020202020204" pitchFamily="34" charset="0"/>
              </a:rPr>
              <a:t> hiệu </a:t>
            </a:r>
            <a:r>
              <a:rPr lang="en-US" sz="2000" dirty="0" err="1">
                <a:effectLst/>
                <a:latin typeface="Arial" panose="020B0604020202020204" pitchFamily="34" charset="0"/>
                <a:ea typeface="Calibri" panose="020F0502020204030204" pitchFamily="34" charset="0"/>
                <a:cs typeface="Arial" panose="020B0604020202020204" pitchFamily="34" charset="0"/>
              </a:rPr>
              <a:t>quả</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vào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quá</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trình</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đào</a:t>
            </a:r>
            <a:r>
              <a:rPr lang="en-US" sz="2000" dirty="0">
                <a:effectLst/>
                <a:latin typeface="Arial" panose="020B0604020202020204" pitchFamily="34" charset="0"/>
                <a:ea typeface="Calibri" panose="020F0502020204030204" pitchFamily="34" charset="0"/>
                <a:cs typeface="Arial" panose="020B0604020202020204" pitchFamily="34" charset="0"/>
              </a:rPr>
              <a:t> </a:t>
            </a:r>
            <a:r>
              <a:rPr lang="en-US" sz="2000" dirty="0" err="1">
                <a:effectLst/>
                <a:latin typeface="Arial" panose="020B0604020202020204" pitchFamily="34" charset="0"/>
                <a:ea typeface="Calibri" panose="020F0502020204030204" pitchFamily="34" charset="0"/>
                <a:cs typeface="Arial" panose="020B0604020202020204" pitchFamily="34" charset="0"/>
              </a:rPr>
              <a:t>tạo</a:t>
            </a:r>
            <a:r>
              <a:rPr lang="en-US" sz="2000" dirty="0">
                <a:effectLst/>
                <a:latin typeface="Arial" panose="020B0604020202020204" pitchFamily="34" charset="0"/>
                <a:ea typeface="Calibri" panose="020F0502020204030204" pitchFamily="34" charset="0"/>
                <a:cs typeface="Arial" panose="020B0604020202020204" pitchFamily="34" charset="0"/>
              </a:rPr>
              <a:t>.</a:t>
            </a:r>
          </a:p>
        </p:txBody>
      </p:sp>
    </p:spTree>
    <p:extLst>
      <p:ext uri="{BB962C8B-B14F-4D97-AF65-F5344CB8AC3E}">
        <p14:creationId xmlns:p14="http://schemas.microsoft.com/office/powerpoint/2010/main" val="632980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9</a:t>
            </a:fld>
            <a:endParaRPr lang="en-US" dirty="0"/>
          </a:p>
        </p:txBody>
      </p:sp>
      <p:sp>
        <p:nvSpPr>
          <p:cNvPr id="6" name="Rectangle 5"/>
          <p:cNvSpPr/>
          <p:nvPr/>
        </p:nvSpPr>
        <p:spPr>
          <a:xfrm>
            <a:off x="1912036" y="317697"/>
            <a:ext cx="6067733" cy="480901"/>
          </a:xfrm>
          <a:prstGeom prst="rect">
            <a:avLst/>
          </a:prstGeom>
        </p:spPr>
        <p:txBody>
          <a:bodyPr wrap="square">
            <a:spAutoFit/>
          </a:bodyPr>
          <a:lstStyle/>
          <a:p>
            <a:pPr marL="0" marR="0" algn="ctr">
              <a:lnSpc>
                <a:spcPct val="115000"/>
              </a:lnSpc>
              <a:spcBef>
                <a:spcPts val="600"/>
              </a:spcBef>
              <a:spcAft>
                <a:spcPts val="600"/>
              </a:spcAft>
            </a:pPr>
            <a:r>
              <a:rPr lang="en-US" sz="2400" b="1" dirty="0" err="1">
                <a:solidFill>
                  <a:srgbClr val="0070C0"/>
                </a:solidFill>
                <a:latin typeface="Arial" panose="020B0604020202020204" pitchFamily="34" charset="0"/>
                <a:cs typeface="Arial" panose="020B0604020202020204" pitchFamily="34" charset="0"/>
              </a:rPr>
              <a:t>Nội</a:t>
            </a:r>
            <a:r>
              <a:rPr lang="en-US" sz="2400" b="1" dirty="0">
                <a:solidFill>
                  <a:srgbClr val="0070C0"/>
                </a:solidFill>
                <a:latin typeface="Arial" panose="020B0604020202020204" pitchFamily="34" charset="0"/>
                <a:cs typeface="Arial" panose="020B0604020202020204" pitchFamily="34" charset="0"/>
              </a:rPr>
              <a:t> dung </a:t>
            </a:r>
            <a:r>
              <a:rPr lang="en-US" sz="2400" b="1" dirty="0" err="1">
                <a:solidFill>
                  <a:srgbClr val="0070C0"/>
                </a:solidFill>
                <a:latin typeface="Arial" panose="020B0604020202020204" pitchFamily="34" charset="0"/>
                <a:cs typeface="Arial" panose="020B0604020202020204" pitchFamily="34" charset="0"/>
              </a:rPr>
              <a:t>chương</a:t>
            </a:r>
            <a:r>
              <a:rPr lang="en-US" sz="2400" b="1" dirty="0">
                <a:solidFill>
                  <a:srgbClr val="0070C0"/>
                </a:solidFill>
                <a:latin typeface="Arial" panose="020B0604020202020204" pitchFamily="34" charset="0"/>
                <a:cs typeface="Arial" panose="020B0604020202020204" pitchFamily="34" charset="0"/>
              </a:rPr>
              <a:t> </a:t>
            </a:r>
            <a:r>
              <a:rPr lang="en-US" sz="2400" b="1" dirty="0" err="1">
                <a:solidFill>
                  <a:srgbClr val="0070C0"/>
                </a:solidFill>
                <a:latin typeface="Arial" panose="020B0604020202020204" pitchFamily="34" charset="0"/>
                <a:cs typeface="Arial" panose="020B0604020202020204" pitchFamily="34" charset="0"/>
              </a:rPr>
              <a:t>trình</a:t>
            </a:r>
            <a:r>
              <a:rPr lang="en-US" sz="2400" b="1" dirty="0">
                <a:solidFill>
                  <a:srgbClr val="0070C0"/>
                </a:solidFill>
                <a:latin typeface="Arial" panose="020B0604020202020204" pitchFamily="34" charset="0"/>
                <a:cs typeface="Arial" panose="020B0604020202020204" pitchFamily="34" charset="0"/>
              </a:rPr>
              <a:t> </a:t>
            </a:r>
          </a:p>
        </p:txBody>
      </p:sp>
      <p:graphicFrame>
        <p:nvGraphicFramePr>
          <p:cNvPr id="5" name="Table 4">
            <a:extLst>
              <a:ext uri="{FF2B5EF4-FFF2-40B4-BE49-F238E27FC236}">
                <a16:creationId xmlns:a16="http://schemas.microsoft.com/office/drawing/2014/main" id="{1B3B1ADF-DA4E-400F-94B2-29A5F47EB3AE}"/>
              </a:ext>
            </a:extLst>
          </p:cNvPr>
          <p:cNvGraphicFramePr>
            <a:graphicFrameLocks noGrp="1"/>
          </p:cNvGraphicFramePr>
          <p:nvPr/>
        </p:nvGraphicFramePr>
        <p:xfrm>
          <a:off x="2143736" y="1416818"/>
          <a:ext cx="7620000" cy="4398796"/>
        </p:xfrm>
        <a:graphic>
          <a:graphicData uri="http://schemas.openxmlformats.org/drawingml/2006/table">
            <a:tbl>
              <a:tblPr firstRow="1" firstCol="1" bandRow="1"/>
              <a:tblGrid>
                <a:gridCol w="827453">
                  <a:extLst>
                    <a:ext uri="{9D8B030D-6E8A-4147-A177-3AD203B41FA5}">
                      <a16:colId xmlns:a16="http://schemas.microsoft.com/office/drawing/2014/main" val="2887306153"/>
                    </a:ext>
                  </a:extLst>
                </a:gridCol>
                <a:gridCol w="4253818">
                  <a:extLst>
                    <a:ext uri="{9D8B030D-6E8A-4147-A177-3AD203B41FA5}">
                      <a16:colId xmlns:a16="http://schemas.microsoft.com/office/drawing/2014/main" val="350984841"/>
                    </a:ext>
                  </a:extLst>
                </a:gridCol>
                <a:gridCol w="974448">
                  <a:extLst>
                    <a:ext uri="{9D8B030D-6E8A-4147-A177-3AD203B41FA5}">
                      <a16:colId xmlns:a16="http://schemas.microsoft.com/office/drawing/2014/main" val="2275469385"/>
                    </a:ext>
                  </a:extLst>
                </a:gridCol>
                <a:gridCol w="753627">
                  <a:extLst>
                    <a:ext uri="{9D8B030D-6E8A-4147-A177-3AD203B41FA5}">
                      <a16:colId xmlns:a16="http://schemas.microsoft.com/office/drawing/2014/main" val="16902269"/>
                    </a:ext>
                  </a:extLst>
                </a:gridCol>
                <a:gridCol w="810654">
                  <a:extLst>
                    <a:ext uri="{9D8B030D-6E8A-4147-A177-3AD203B41FA5}">
                      <a16:colId xmlns:a16="http://schemas.microsoft.com/office/drawing/2014/main" val="1114726362"/>
                    </a:ext>
                  </a:extLst>
                </a:gridCol>
              </a:tblGrid>
              <a:tr h="321570">
                <a:tc rowSpan="2">
                  <a:txBody>
                    <a:bodyPr/>
                    <a:lstStyle/>
                    <a:p>
                      <a:pPr marL="0" marR="0" algn="ctr">
                        <a:lnSpc>
                          <a:spcPct val="115000"/>
                        </a:lnSpc>
                        <a:spcBef>
                          <a:spcPts val="0"/>
                        </a:spcBef>
                        <a:spcAft>
                          <a:spcPts val="0"/>
                        </a:spcAft>
                      </a:pPr>
                      <a:r>
                        <a:rPr lang="en-US" sz="1200" b="1" dirty="0">
                          <a:effectLst/>
                          <a:latin typeface="Arial" panose="020B0604020202020204" pitchFamily="34" charset="0"/>
                          <a:ea typeface="Calibri" panose="020F0502020204030204" pitchFamily="34" charset="0"/>
                          <a:cs typeface="Arial" panose="020B0604020202020204" pitchFamily="34" charset="0"/>
                        </a:rPr>
                        <a:t>STT</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0" marR="0" algn="ctr">
                        <a:lnSpc>
                          <a:spcPct val="115000"/>
                        </a:lnSpc>
                        <a:spcBef>
                          <a:spcPts val="0"/>
                        </a:spcBef>
                        <a:spcAft>
                          <a:spcPts val="0"/>
                        </a:spcAft>
                      </a:pPr>
                      <a:r>
                        <a:rPr lang="en-US" sz="1200" b="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Bài</a:t>
                      </a: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 học</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3">
                  <a:txBody>
                    <a:bodyPr/>
                    <a:lstStyle/>
                    <a:p>
                      <a:pPr marL="0" marR="0" algn="ctr">
                        <a:lnSpc>
                          <a:spcPct val="115000"/>
                        </a:lnSpc>
                        <a:spcBef>
                          <a:spcPts val="0"/>
                        </a:spcBef>
                        <a:spcAft>
                          <a:spcPts val="0"/>
                        </a:spcAft>
                      </a:pPr>
                      <a:r>
                        <a:rPr lang="en-US" sz="1200" b="1">
                          <a:solidFill>
                            <a:srgbClr val="000000"/>
                          </a:solidFill>
                          <a:effectLst/>
                          <a:latin typeface="Arial" panose="020B0604020202020204" pitchFamily="34" charset="0"/>
                          <a:ea typeface="Calibri" panose="020F0502020204030204" pitchFamily="34" charset="0"/>
                          <a:cs typeface="Arial" panose="020B0604020202020204" pitchFamily="34" charset="0"/>
                        </a:rPr>
                        <a:t>Thời gian học tập tối thiểu/giờ</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937864420"/>
                  </a:ext>
                </a:extLst>
              </a:tr>
              <a:tr h="411959">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200" b="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Tổng</a:t>
                      </a: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b="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số</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b="1" dirty="0" err="1">
                          <a:effectLst/>
                          <a:latin typeface="Arial" panose="020B0604020202020204" pitchFamily="34" charset="0"/>
                          <a:ea typeface="Calibri" panose="020F0502020204030204" pitchFamily="34" charset="0"/>
                          <a:cs typeface="Arial" panose="020B0604020202020204" pitchFamily="34" charset="0"/>
                        </a:rPr>
                        <a:t>Kiến</a:t>
                      </a:r>
                      <a:r>
                        <a:rPr lang="en-US" sz="1200" b="1" dirty="0">
                          <a:effectLst/>
                          <a:latin typeface="Arial" panose="020B0604020202020204" pitchFamily="34" charset="0"/>
                          <a:ea typeface="Calibri" panose="020F0502020204030204" pitchFamily="34" charset="0"/>
                          <a:cs typeface="Arial" panose="020B0604020202020204" pitchFamily="34" charset="0"/>
                        </a:rPr>
                        <a:t> </a:t>
                      </a:r>
                      <a:r>
                        <a:rPr lang="en-US" sz="1200" b="1" dirty="0" err="1">
                          <a:effectLst/>
                          <a:latin typeface="Arial" panose="020B0604020202020204" pitchFamily="34" charset="0"/>
                          <a:ea typeface="Calibri" panose="020F0502020204030204" pitchFamily="34" charset="0"/>
                          <a:cs typeface="Arial" panose="020B0604020202020204" pitchFamily="34" charset="0"/>
                        </a:rPr>
                        <a:t>thức</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err="1">
                          <a:effectLst/>
                          <a:latin typeface="Arial" panose="020B0604020202020204" pitchFamily="34" charset="0"/>
                          <a:ea typeface="Calibri" panose="020F0502020204030204" pitchFamily="34" charset="0"/>
                          <a:cs typeface="Arial" panose="020B0604020202020204" pitchFamily="34" charset="0"/>
                        </a:rPr>
                        <a:t>Kĩ</a:t>
                      </a:r>
                      <a:r>
                        <a:rPr lang="en-US" sz="1200" b="1" dirty="0">
                          <a:effectLst/>
                          <a:latin typeface="Arial" panose="020B0604020202020204" pitchFamily="34" charset="0"/>
                          <a:ea typeface="Calibri" panose="020F0502020204030204" pitchFamily="34" charset="0"/>
                          <a:cs typeface="Arial" panose="020B0604020202020204" pitchFamily="34" charset="0"/>
                        </a:rPr>
                        <a:t> </a:t>
                      </a:r>
                      <a:r>
                        <a:rPr lang="en-US" sz="1200" b="1" dirty="0" err="1">
                          <a:effectLst/>
                          <a:latin typeface="Arial" panose="020B0604020202020204" pitchFamily="34" charset="0"/>
                          <a:ea typeface="Calibri" panose="020F0502020204030204" pitchFamily="34" charset="0"/>
                          <a:cs typeface="Arial" panose="020B0604020202020204" pitchFamily="34" charset="0"/>
                        </a:rPr>
                        <a:t>năng</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4998363"/>
                  </a:ext>
                </a:extLst>
              </a:tr>
              <a:tr h="394947">
                <a:tc>
                  <a:txBody>
                    <a:bodyPr/>
                    <a:lstStyle/>
                    <a:p>
                      <a:pPr marL="0" marR="0" algn="ctr">
                        <a:lnSpc>
                          <a:spcPct val="115000"/>
                        </a:lnSpc>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BH01</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Những</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vấn</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đề</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chung</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của</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giáo</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dục</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nghề nghiệp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và</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đào</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tạo</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tại</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doanh</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nghiệp</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4</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Arial" panose="020B0604020202020204" pitchFamily="34" charset="0"/>
                        </a:rPr>
                        <a:t>3</a:t>
                      </a: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Arial" panose="020B0604020202020204" pitchFamily="34" charset="0"/>
                        </a:rPr>
                        <a:t>1</a:t>
                      </a: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6091844"/>
                  </a:ext>
                </a:extLst>
              </a:tr>
              <a:tr h="321570">
                <a:tc>
                  <a:txBody>
                    <a:bodyPr/>
                    <a:lstStyle/>
                    <a:p>
                      <a:pPr marL="0" marR="0" algn="ctr">
                        <a:lnSpc>
                          <a:spcPct val="115000"/>
                        </a:lnSpc>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BH02</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Tổ</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chức</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thực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hiện</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xác</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định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nhu</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cầu</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đào</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tạo</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nội</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bộ</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4</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Arial" panose="020B0604020202020204" pitchFamily="34" charset="0"/>
                        </a:rPr>
                        <a:t>1</a:t>
                      </a: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Arial" panose="020B0604020202020204" pitchFamily="34" charset="0"/>
                        </a:rPr>
                        <a:t>3</a:t>
                      </a: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2712216"/>
                  </a:ext>
                </a:extLst>
              </a:tr>
              <a:tr h="321570">
                <a:tc>
                  <a:txBody>
                    <a:bodyPr/>
                    <a:lstStyle/>
                    <a:p>
                      <a:pPr marL="0" marR="0" algn="ctr">
                        <a:lnSpc>
                          <a:spcPct val="115000"/>
                        </a:lnSpc>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BH03</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Tổ</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chức</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thực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hiện</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đánh</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giá</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năng</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lực</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liên</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kết</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đào</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tạo</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4</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Arial" panose="020B0604020202020204" pitchFamily="34" charset="0"/>
                        </a:rPr>
                        <a:t>1</a:t>
                      </a: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Arial" panose="020B0604020202020204" pitchFamily="34" charset="0"/>
                        </a:rPr>
                        <a:t>3</a:t>
                      </a: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6253012"/>
                  </a:ext>
                </a:extLst>
              </a:tr>
              <a:tr h="321570">
                <a:tc>
                  <a:txBody>
                    <a:bodyPr/>
                    <a:lstStyle/>
                    <a:p>
                      <a:pPr marL="0" marR="0" algn="ctr">
                        <a:lnSpc>
                          <a:spcPct val="115000"/>
                        </a:lnSpc>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BH04</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200">
                          <a:solidFill>
                            <a:srgbClr val="000000"/>
                          </a:solidFill>
                          <a:effectLst/>
                          <a:latin typeface="Arial" panose="020B0604020202020204" pitchFamily="34" charset="0"/>
                          <a:ea typeface="Calibri" panose="020F0502020204030204" pitchFamily="34" charset="0"/>
                          <a:cs typeface="Arial" panose="020B0604020202020204" pitchFamily="34" charset="0"/>
                        </a:rPr>
                        <a:t>Đánh giá nhu cầu đào tạo và phát triển nhân lực của doanh nghiệp </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a:solidFill>
                            <a:srgbClr val="000000"/>
                          </a:solidFill>
                          <a:effectLst/>
                          <a:latin typeface="Arial" panose="020B0604020202020204" pitchFamily="34" charset="0"/>
                          <a:ea typeface="Calibri" panose="020F0502020204030204" pitchFamily="34" charset="0"/>
                          <a:cs typeface="Arial" panose="020B0604020202020204" pitchFamily="34" charset="0"/>
                        </a:rPr>
                        <a:t>4</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1</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Arial" panose="020B0604020202020204" pitchFamily="34" charset="0"/>
                        </a:rPr>
                        <a:t>3</a:t>
                      </a: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3839549"/>
                  </a:ext>
                </a:extLst>
              </a:tr>
              <a:tr h="312094">
                <a:tc>
                  <a:txBody>
                    <a:bodyPr/>
                    <a:lstStyle/>
                    <a:p>
                      <a:pPr marL="0" marR="0" algn="ctr">
                        <a:lnSpc>
                          <a:spcPct val="115000"/>
                        </a:lnSpc>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BH05</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200">
                          <a:solidFill>
                            <a:srgbClr val="000000"/>
                          </a:solidFill>
                          <a:effectLst/>
                          <a:latin typeface="Arial" panose="020B0604020202020204" pitchFamily="34" charset="0"/>
                          <a:ea typeface="Calibri" panose="020F0502020204030204" pitchFamily="34" charset="0"/>
                          <a:cs typeface="Arial" panose="020B0604020202020204" pitchFamily="34" charset="0"/>
                        </a:rPr>
                        <a:t>Lập kế hoạch đào tạo</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a:solidFill>
                            <a:srgbClr val="000000"/>
                          </a:solidFill>
                          <a:effectLst/>
                          <a:latin typeface="Arial" panose="020B0604020202020204" pitchFamily="34" charset="0"/>
                          <a:ea typeface="Calibri" panose="020F0502020204030204" pitchFamily="34" charset="0"/>
                          <a:cs typeface="Arial" panose="020B0604020202020204" pitchFamily="34" charset="0"/>
                        </a:rPr>
                        <a:t>4</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1</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Arial" panose="020B0604020202020204" pitchFamily="34" charset="0"/>
                        </a:rPr>
                        <a:t>3</a:t>
                      </a: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2118975"/>
                  </a:ext>
                </a:extLst>
              </a:tr>
              <a:tr h="301450">
                <a:tc>
                  <a:txBody>
                    <a:bodyPr/>
                    <a:lstStyle/>
                    <a:p>
                      <a:pPr marL="0" marR="0" algn="ctr">
                        <a:lnSpc>
                          <a:spcPct val="115000"/>
                        </a:lnSpc>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BH06</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200">
                          <a:solidFill>
                            <a:srgbClr val="000000"/>
                          </a:solidFill>
                          <a:effectLst/>
                          <a:latin typeface="Arial" panose="020B0604020202020204" pitchFamily="34" charset="0"/>
                          <a:ea typeface="Calibri" panose="020F0502020204030204" pitchFamily="34" charset="0"/>
                          <a:cs typeface="Arial" panose="020B0604020202020204" pitchFamily="34" charset="0"/>
                        </a:rPr>
                        <a:t>Giám sát và đánh giá đào tạo</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a:solidFill>
                            <a:srgbClr val="000000"/>
                          </a:solidFill>
                          <a:effectLst/>
                          <a:latin typeface="Arial" panose="020B0604020202020204" pitchFamily="34" charset="0"/>
                          <a:ea typeface="Calibri" panose="020F0502020204030204" pitchFamily="34" charset="0"/>
                          <a:cs typeface="Arial" panose="020B0604020202020204" pitchFamily="34" charset="0"/>
                        </a:rPr>
                        <a:t>4</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1</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Arial" panose="020B0604020202020204" pitchFamily="34" charset="0"/>
                        </a:rPr>
                        <a:t>3</a:t>
                      </a: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9653419"/>
                  </a:ext>
                </a:extLst>
              </a:tr>
              <a:tr h="321548">
                <a:tc>
                  <a:txBody>
                    <a:bodyPr/>
                    <a:lstStyle/>
                    <a:p>
                      <a:pPr marL="0" marR="0" algn="ctr">
                        <a:lnSpc>
                          <a:spcPct val="115000"/>
                        </a:lnSpc>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BH07</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Thỏa</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thuận</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và</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kí</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kết</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hợp</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đồng</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đào</a:t>
                      </a: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US" sz="12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tạo</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a:solidFill>
                            <a:srgbClr val="000000"/>
                          </a:solidFill>
                          <a:effectLst/>
                          <a:latin typeface="Arial" panose="020B0604020202020204" pitchFamily="34" charset="0"/>
                          <a:ea typeface="Calibri" panose="020F0502020204030204" pitchFamily="34" charset="0"/>
                          <a:cs typeface="Arial" panose="020B0604020202020204" pitchFamily="34" charset="0"/>
                        </a:rPr>
                        <a:t>2</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1</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1</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52794484"/>
                  </a:ext>
                </a:extLst>
              </a:tr>
              <a:tr h="319467">
                <a:tc>
                  <a:txBody>
                    <a:bodyPr/>
                    <a:lstStyle/>
                    <a:p>
                      <a:pPr marL="0" marR="0" algn="ctr">
                        <a:lnSpc>
                          <a:spcPct val="115000"/>
                        </a:lnSpc>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BH08</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200">
                          <a:solidFill>
                            <a:srgbClr val="000000"/>
                          </a:solidFill>
                          <a:effectLst/>
                          <a:latin typeface="Arial" panose="020B0604020202020204" pitchFamily="34" charset="0"/>
                          <a:ea typeface="Calibri" panose="020F0502020204030204" pitchFamily="34" charset="0"/>
                          <a:cs typeface="Arial" panose="020B0604020202020204" pitchFamily="34" charset="0"/>
                        </a:rPr>
                        <a:t>Phát triển mạng lưới đối tác đào tạo</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a:solidFill>
                            <a:srgbClr val="000000"/>
                          </a:solidFill>
                          <a:effectLst/>
                          <a:latin typeface="Arial" panose="020B0604020202020204" pitchFamily="34" charset="0"/>
                          <a:ea typeface="Calibri" panose="020F0502020204030204" pitchFamily="34" charset="0"/>
                          <a:cs typeface="Arial" panose="020B0604020202020204" pitchFamily="34" charset="0"/>
                        </a:rPr>
                        <a:t>2</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0.5</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1.5</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62599442"/>
                  </a:ext>
                </a:extLst>
              </a:tr>
              <a:tr h="263337">
                <a:tc>
                  <a:txBody>
                    <a:bodyPr/>
                    <a:lstStyle/>
                    <a:p>
                      <a:pPr marL="0" marR="0" algn="ct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Arial" panose="020B0604020202020204" pitchFamily="34" charset="0"/>
                        </a:rPr>
                        <a:t> </a:t>
                      </a: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200">
                          <a:solidFill>
                            <a:srgbClr val="000000"/>
                          </a:solidFill>
                          <a:effectLst/>
                          <a:latin typeface="Arial" panose="020B0604020202020204" pitchFamily="34" charset="0"/>
                          <a:ea typeface="Calibri" panose="020F0502020204030204" pitchFamily="34" charset="0"/>
                          <a:cs typeface="Arial" panose="020B0604020202020204" pitchFamily="34" charset="0"/>
                        </a:rPr>
                        <a:t>Đánh giá khóa học</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a:solidFill>
                            <a:srgbClr val="000000"/>
                          </a:solidFill>
                          <a:effectLst/>
                          <a:latin typeface="Arial" panose="020B0604020202020204" pitchFamily="34" charset="0"/>
                          <a:ea typeface="Calibri" panose="020F0502020204030204" pitchFamily="34" charset="0"/>
                          <a:cs typeface="Arial" panose="020B0604020202020204" pitchFamily="34" charset="0"/>
                        </a:rPr>
                        <a:t>2</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Arial" panose="020B0604020202020204" pitchFamily="34" charset="0"/>
                        </a:rPr>
                        <a:t> </a:t>
                      </a: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Arial" panose="020B0604020202020204" pitchFamily="34" charset="0"/>
                        </a:rPr>
                        <a:t> </a:t>
                      </a: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39231516"/>
                  </a:ext>
                </a:extLst>
              </a:tr>
              <a:tr h="625599">
                <a:tc>
                  <a:txBody>
                    <a:bodyPr/>
                    <a:lstStyle/>
                    <a:p>
                      <a:pPr algn="ctr"/>
                      <a:endParaRPr lang="en-US" sz="1200" dirty="0">
                        <a:effectLst/>
                        <a:latin typeface="Arial" panose="020B060402020202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200" b="1">
                          <a:solidFill>
                            <a:srgbClr val="000000"/>
                          </a:solidFill>
                          <a:effectLst/>
                          <a:latin typeface="Arial" panose="020B0604020202020204" pitchFamily="34" charset="0"/>
                          <a:ea typeface="Calibri" panose="020F0502020204030204" pitchFamily="34" charset="0"/>
                          <a:cs typeface="Arial" panose="020B0604020202020204" pitchFamily="34" charset="0"/>
                        </a:rPr>
                        <a:t>Tổng cộng</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b="1">
                          <a:solidFill>
                            <a:srgbClr val="000000"/>
                          </a:solidFill>
                          <a:effectLst/>
                          <a:latin typeface="Arial" panose="020B0604020202020204" pitchFamily="34" charset="0"/>
                          <a:ea typeface="Calibri" panose="020F0502020204030204" pitchFamily="34" charset="0"/>
                          <a:cs typeface="Arial" panose="020B0604020202020204" pitchFamily="34" charset="0"/>
                        </a:rPr>
                        <a:t>30</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9.5</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18.5</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32747" marR="27416" marT="11043" marB="1637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65359557"/>
                  </a:ext>
                </a:extLst>
              </a:tr>
            </a:tbl>
          </a:graphicData>
        </a:graphic>
      </p:graphicFrame>
    </p:spTree>
    <p:extLst>
      <p:ext uri="{BB962C8B-B14F-4D97-AF65-F5344CB8AC3E}">
        <p14:creationId xmlns:p14="http://schemas.microsoft.com/office/powerpoint/2010/main" val="4077912970"/>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508</TotalTime>
  <Words>2771</Words>
  <Application>Microsoft Office PowerPoint</Application>
  <PresentationFormat>Widescreen</PresentationFormat>
  <Paragraphs>407</Paragraphs>
  <Slides>24</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Arial</vt:lpstr>
      <vt:lpstr>Calibri</vt:lpstr>
      <vt:lpstr>Century Gothic</vt:lpstr>
      <vt:lpstr>Symbol</vt:lpstr>
      <vt:lpstr>Tahoma</vt:lpstr>
      <vt:lpstr>Times New Roman</vt:lpstr>
      <vt:lpstr>Wingdings</vt:lpstr>
      <vt:lpstr>Wingdings 3</vt:lpstr>
      <vt:lpstr>Wisp</vt:lpstr>
      <vt:lpstr>                TẬP HUẤN CHUYỂN GIAO     chương trình “ Bồi dưỡng kĩ năng quản lí cho  nhân viên đào tạo tại doanh nghiệp”  </vt:lpstr>
      <vt:lpstr>PowerPoint Presentation</vt:lpstr>
      <vt:lpstr>PowerPoint Presentation</vt:lpstr>
      <vt:lpstr>PowerPoint Presentation</vt:lpstr>
      <vt:lpstr>PowerPoint Presentation</vt:lpstr>
      <vt:lpstr>PowerPoint Presentation</vt:lpstr>
      <vt:lpstr>                CHƯƠNG TRÌNH BỒI DƯỠNG KĨ NĂNG QUẢN LÍ CHO NHÂN VIÊN ĐÀO TẠO TẠI DOANH NGHIỆP (Theo Quyết định số 766/QĐ-TCGDNN ngày 28/10/2020  của Tổng cục trưởng Tổng cục Giáo dục nghề nghiệp)   </vt:lpstr>
      <vt:lpstr>PowerPoint Presentation</vt:lpstr>
      <vt:lpstr>PowerPoint Presentation</vt:lpstr>
      <vt:lpstr>PowerPoint Presentation</vt:lpstr>
      <vt:lpstr>                ĐỀ CƯƠNG  DẠY HỌC KẾT HỢP TRỰC TUYẾN VÀ TRỰC DIỆN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 Anh Trần</dc:creator>
  <cp:lastModifiedBy>dung buithe</cp:lastModifiedBy>
  <cp:revision>39</cp:revision>
  <dcterms:created xsi:type="dcterms:W3CDTF">2022-05-31T02:13:35Z</dcterms:created>
  <dcterms:modified xsi:type="dcterms:W3CDTF">2022-06-16T08:29:22Z</dcterms:modified>
</cp:coreProperties>
</file>