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4.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notesSlides/notesSlide4.xml" ContentType="application/vnd.openxmlformats-officedocument.presentationml.notesSlide+xml"/>
  <Override PartName="/ppt/notesSlides/notesSlide7.xml" ContentType="application/vnd.openxmlformats-officedocument.presentationml.notesSlide+xml"/>
  <Override PartName="/ppt/notesSlides/notesSlide3.xml" ContentType="application/vnd.openxmlformats-officedocument.presentationml.notesSlide+xml"/>
  <Override PartName="/ppt/notesSlides/notesSlide6.xml" ContentType="application/vnd.openxmlformats-officedocument.presentationml.notesSlide+xml"/>
  <Override PartName="/ppt/slideMasters/slideMaster1.xml" ContentType="application/vnd.openxmlformats-officedocument.presentationml.slideMaster+xml"/>
  <Override PartName="/ppt/notesSlides/notesSlide5.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tags/tag5.xml" ContentType="application/vnd.openxmlformats-officedocument.presentationml.tags+xml"/>
  <Override PartName="/ppt/tags/tag1.xml" ContentType="application/vnd.openxmlformats-officedocument.presentationml.tags+xml"/>
  <Override PartName="/ppt/tags/tag4.xml" ContentType="application/vnd.openxmlformats-officedocument.presentationml.tags+xml"/>
  <Override PartName="/ppt/tags/tag2.xml" ContentType="application/vnd.openxmlformats-officedocument.presentationml.tags+xml"/>
  <Override PartName="/ppt/tags/tag6.xml" ContentType="application/vnd.openxmlformats-officedocument.presentationml.tags+xml"/>
  <Override PartName="/ppt/tags/tag3.xml" ContentType="application/vnd.openxmlformats-officedocument.presentationml.tag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ppt/tags/tag7.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75" r:id="rId2"/>
    <p:sldId id="269" r:id="rId3"/>
    <p:sldId id="271" r:id="rId4"/>
    <p:sldId id="272" r:id="rId5"/>
    <p:sldId id="273" r:id="rId6"/>
    <p:sldId id="277" r:id="rId7"/>
    <p:sldId id="279" r:id="rId8"/>
    <p:sldId id="280" r:id="rId9"/>
    <p:sldId id="278" r:id="rId10"/>
    <p:sldId id="274" r:id="rId11"/>
    <p:sldId id="276" r:id="rId12"/>
  </p:sldIdLst>
  <p:sldSz cx="12192000" cy="6858000"/>
  <p:notesSz cx="6858000" cy="9947275"/>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Slide (choose 1)" id="{CFB0FECE-BED4-4913-A2D1-8A2F6B48754F}">
          <p14:sldIdLst>
            <p14:sldId id="275"/>
            <p14:sldId id="269"/>
          </p14:sldIdLst>
        </p14:section>
        <p14:section name="Content" id="{7106D32A-F4DA-4F83-861E-9FA84F056170}">
          <p14:sldIdLst>
            <p14:sldId id="271"/>
            <p14:sldId id="272"/>
            <p14:sldId id="273"/>
            <p14:sldId id="277"/>
            <p14:sldId id="279"/>
            <p14:sldId id="280"/>
            <p14:sldId id="278"/>
            <p14:sldId id="274"/>
          </p14:sldIdLst>
        </p14:section>
        <p14:section name="END slide" id="{52E78E4E-C6F9-44AA-8741-E481BED75016}">
          <p14:sldIdLst>
            <p14:sldId id="2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AA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24" autoAdjust="0"/>
    <p:restoredTop sz="93800" autoAdjust="0"/>
  </p:normalViewPr>
  <p:slideViewPr>
    <p:cSldViewPr snapToGrid="0">
      <p:cViewPr varScale="1">
        <p:scale>
          <a:sx n="63" d="100"/>
          <a:sy n="63" d="100"/>
        </p:scale>
        <p:origin x="786" y="72"/>
      </p:cViewPr>
      <p:guideLst/>
    </p:cSldViewPr>
  </p:slideViewPr>
  <p:outlineViewPr>
    <p:cViewPr>
      <p:scale>
        <a:sx n="33" d="100"/>
        <a:sy n="33" d="100"/>
      </p:scale>
      <p:origin x="0" y="0"/>
    </p:cViewPr>
  </p:outlineViewPr>
  <p:notesTextViewPr>
    <p:cViewPr>
      <p:scale>
        <a:sx n="3" d="2"/>
        <a:sy n="3" d="2"/>
      </p:scale>
      <p:origin x="0" y="-30"/>
    </p:cViewPr>
  </p:notesTextViewPr>
  <p:sorterViewPr>
    <p:cViewPr>
      <p:scale>
        <a:sx n="100" d="100"/>
        <a:sy n="100" d="100"/>
      </p:scale>
      <p:origin x="0" y="-184"/>
    </p:cViewPr>
  </p:sorterViewPr>
  <p:notesViewPr>
    <p:cSldViewPr snapToGrid="0">
      <p:cViewPr varScale="1">
        <p:scale>
          <a:sx n="49" d="100"/>
          <a:sy n="49" d="100"/>
        </p:scale>
        <p:origin x="274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fld id="{FE9482EB-F5E0-4508-B225-C7BB881856DE}" type="datetimeFigureOut">
              <a:rPr lang="en-US" smtClean="0"/>
              <a:t>22/06/2021</a:t>
            </a:fld>
            <a:endParaRPr lang="en-US"/>
          </a:p>
        </p:txBody>
      </p:sp>
      <p:sp>
        <p:nvSpPr>
          <p:cNvPr id="4" name="Footer Placeholder 3"/>
          <p:cNvSpPr>
            <a:spLocks noGrp="1"/>
          </p:cNvSpPr>
          <p:nvPr>
            <p:ph type="ftr" sz="quarter" idx="2"/>
          </p:nvPr>
        </p:nvSpPr>
        <p:spPr>
          <a:xfrm>
            <a:off x="0" y="9448185"/>
            <a:ext cx="2971800" cy="499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448185"/>
            <a:ext cx="2971800" cy="499090"/>
          </a:xfrm>
          <a:prstGeom prst="rect">
            <a:avLst/>
          </a:prstGeom>
        </p:spPr>
        <p:txBody>
          <a:bodyPr vert="horz" lIns="91440" tIns="45720" rIns="91440" bIns="45720" rtlCol="0" anchor="b"/>
          <a:lstStyle>
            <a:lvl1pPr algn="r">
              <a:defRPr sz="1200"/>
            </a:lvl1pPr>
          </a:lstStyle>
          <a:p>
            <a:fld id="{D639B88E-92AC-4D42-B762-9A9E199B1261}" type="slidenum">
              <a:rPr lang="en-US" smtClean="0"/>
              <a:t>‹#›</a:t>
            </a:fld>
            <a:endParaRPr lang="en-US"/>
          </a:p>
        </p:txBody>
      </p:sp>
    </p:spTree>
    <p:extLst>
      <p:ext uri="{BB962C8B-B14F-4D97-AF65-F5344CB8AC3E}">
        <p14:creationId xmlns:p14="http://schemas.microsoft.com/office/powerpoint/2010/main" val="20296708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A260BE42-5259-49F3-9D10-BAE8B1DACFD1}" type="datetimeFigureOut">
              <a:rPr lang="en-US" smtClean="0"/>
              <a:t>22/06/2021</a:t>
            </a:fld>
            <a:endParaRPr lang="en-US"/>
          </a:p>
        </p:txBody>
      </p:sp>
      <p:sp>
        <p:nvSpPr>
          <p:cNvPr id="4" name="Slide Image Placehold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26F0E526-95C1-4E4B-846D-34ED1C8E9D9A}" type="slidenum">
              <a:rPr lang="en-US" smtClean="0"/>
              <a:t>‹#›</a:t>
            </a:fld>
            <a:endParaRPr lang="en-US"/>
          </a:p>
        </p:txBody>
      </p:sp>
    </p:spTree>
    <p:extLst>
      <p:ext uri="{BB962C8B-B14F-4D97-AF65-F5344CB8AC3E}">
        <p14:creationId xmlns:p14="http://schemas.microsoft.com/office/powerpoint/2010/main" val="4015142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smtClean="0">
                <a:solidFill>
                  <a:schemeClr val="tx1"/>
                </a:solidFill>
                <a:latin typeface="+mn-lt"/>
                <a:ea typeface="+mn-ea"/>
                <a:cs typeface="+mn-cs"/>
              </a:rPr>
              <a:t>Kính chào quý thầy cô, chào anh chị trong ban tổ chức GIZ, sau đây em xin được giới thiệu nền tảng atingi ở phía người dùng</a:t>
            </a: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6F0E526-95C1-4E4B-846D-34ED1C8E9D9A}" type="slidenum">
              <a:rPr lang="en-US" smtClean="0"/>
              <a:t>1</a:t>
            </a:fld>
            <a:endParaRPr lang="en-US"/>
          </a:p>
        </p:txBody>
      </p:sp>
    </p:spTree>
    <p:extLst>
      <p:ext uri="{BB962C8B-B14F-4D97-AF65-F5344CB8AC3E}">
        <p14:creationId xmlns:p14="http://schemas.microsoft.com/office/powerpoint/2010/main" val="2153602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787125"/>
            <a:ext cx="5486400" cy="4547120"/>
          </a:xfrm>
        </p:spPr>
        <p:txBody>
          <a:bodyPr/>
          <a:lstStyle/>
          <a:p>
            <a:pPr lvl="0">
              <a:defRPr/>
            </a:pPr>
            <a:endParaRPr lang="en-US" sz="1200" b="0" i="0" u="none" strike="noStrik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smtClean="0">
                <a:solidFill>
                  <a:schemeClr val="tx1"/>
                </a:solidFill>
                <a:latin typeface="+mn-lt"/>
                <a:ea typeface="+mn-ea"/>
                <a:cs typeface="+mn-cs"/>
              </a:rPr>
              <a:t>Sau đây tôi xin giới thiệu về giao diện Atingi ở góc nhìn người dùng</a:t>
            </a:r>
            <a:endParaRPr lang="en-US" sz="1200" b="0" i="0" u="none" strike="noStrik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6F0E526-95C1-4E4B-846D-34ED1C8E9D9A}" type="slidenum">
              <a:rPr lang="en-US" smtClean="0"/>
              <a:t>2</a:t>
            </a:fld>
            <a:endParaRPr lang="en-US"/>
          </a:p>
        </p:txBody>
      </p:sp>
    </p:spTree>
    <p:extLst>
      <p:ext uri="{BB962C8B-B14F-4D97-AF65-F5344CB8AC3E}">
        <p14:creationId xmlns:p14="http://schemas.microsoft.com/office/powerpoint/2010/main" val="2794449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latin typeface="+mn-lt"/>
            </a:endParaRPr>
          </a:p>
        </p:txBody>
      </p:sp>
      <p:sp>
        <p:nvSpPr>
          <p:cNvPr id="4" name="Slide Number Placeholder 3"/>
          <p:cNvSpPr>
            <a:spLocks noGrp="1"/>
          </p:cNvSpPr>
          <p:nvPr>
            <p:ph type="sldNum" sz="quarter" idx="10"/>
          </p:nvPr>
        </p:nvSpPr>
        <p:spPr/>
        <p:txBody>
          <a:bodyPr/>
          <a:lstStyle/>
          <a:p>
            <a:fld id="{26F0E526-95C1-4E4B-846D-34ED1C8E9D9A}" type="slidenum">
              <a:rPr lang="en-US" smtClean="0"/>
              <a:t>3</a:t>
            </a:fld>
            <a:endParaRPr lang="en-US"/>
          </a:p>
        </p:txBody>
      </p:sp>
    </p:spTree>
    <p:extLst>
      <p:ext uri="{BB962C8B-B14F-4D97-AF65-F5344CB8AC3E}">
        <p14:creationId xmlns:p14="http://schemas.microsoft.com/office/powerpoint/2010/main" val="4064829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baseline="0" dirty="0" smtClean="0">
              <a:solidFill>
                <a:schemeClr val="tx1"/>
              </a:solidFill>
              <a:effectLst/>
              <a:latin typeface="+mn-lt"/>
              <a:ea typeface="+mn-ea"/>
              <a:cs typeface="+mn-cs"/>
            </a:endParaRPr>
          </a:p>
          <a:p>
            <a:r>
              <a:rPr lang="en-US" sz="1200" b="0" i="0" kern="1200" baseline="0" smtClean="0">
                <a:solidFill>
                  <a:schemeClr val="tx1"/>
                </a:solidFill>
                <a:effectLst/>
                <a:latin typeface="+mn-lt"/>
                <a:ea typeface="+mn-ea"/>
                <a:cs typeface="+mn-cs"/>
              </a:rPr>
              <a:t>Học viên có thể trao đổi nội dung bài học, tranh luận bài học và chia sẻ tài liêu</a:t>
            </a:r>
          </a:p>
          <a:p>
            <a:r>
              <a:rPr lang="en-US" sz="1200" b="0" i="0" kern="1200" baseline="0" smtClean="0">
                <a:solidFill>
                  <a:schemeClr val="tx1"/>
                </a:solidFill>
                <a:effectLst/>
                <a:latin typeface="+mn-lt"/>
                <a:ea typeface="+mn-ea"/>
                <a:cs typeface="+mn-cs"/>
              </a:rPr>
              <a:t>Giáo viên có thể gửi email xác nhận tham gia khóa học và các kế hoạch đào tạo, học Online trực truyến, gửi chứng chỉ hoàn thành khóa học</a:t>
            </a:r>
          </a:p>
          <a:p>
            <a:r>
              <a:rPr lang="en-US" sz="1200" b="0" i="0" kern="1200" baseline="0" smtClean="0">
                <a:solidFill>
                  <a:schemeClr val="tx1"/>
                </a:solidFill>
                <a:effectLst/>
                <a:latin typeface="+mn-lt"/>
                <a:ea typeface="+mn-ea"/>
                <a:cs typeface="+mn-cs"/>
              </a:rPr>
              <a:t>Lịch hội thảo là kênh giao tiếp trực tuyến giữa các thành viên trong lớp học ví dụ như giữa GV với SV, SV-SV, giúp cho quá trình học tập trở nên chuyên nghiệp và hiệu quả.</a:t>
            </a:r>
            <a:endParaRPr lang="en-US" sz="1200" b="0" i="0" kern="1200" baseline="0" dirty="0" smtClean="0">
              <a:solidFill>
                <a:schemeClr val="tx1"/>
              </a:solidFill>
              <a:effectLst/>
              <a:latin typeface="+mn-lt"/>
              <a:ea typeface="+mn-ea"/>
              <a:cs typeface="+mn-cs"/>
            </a:endParaRPr>
          </a:p>
          <a:p>
            <a:endParaRPr lang="en-US" sz="1200" b="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6F0E526-95C1-4E4B-846D-34ED1C8E9D9A}" type="slidenum">
              <a:rPr lang="en-US" smtClean="0"/>
              <a:t>4</a:t>
            </a:fld>
            <a:endParaRPr lang="en-US"/>
          </a:p>
        </p:txBody>
      </p:sp>
    </p:spTree>
    <p:extLst>
      <p:ext uri="{BB962C8B-B14F-4D97-AF65-F5344CB8AC3E}">
        <p14:creationId xmlns:p14="http://schemas.microsoft.com/office/powerpoint/2010/main" val="2344120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F0E526-95C1-4E4B-846D-34ED1C8E9D9A}" type="slidenum">
              <a:rPr lang="en-US" smtClean="0"/>
              <a:t>5</a:t>
            </a:fld>
            <a:endParaRPr lang="en-US"/>
          </a:p>
        </p:txBody>
      </p:sp>
    </p:spTree>
    <p:extLst>
      <p:ext uri="{BB962C8B-B14F-4D97-AF65-F5344CB8AC3E}">
        <p14:creationId xmlns:p14="http://schemas.microsoft.com/office/powerpoint/2010/main" val="410858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F0E526-95C1-4E4B-846D-34ED1C8E9D9A}" type="slidenum">
              <a:rPr lang="en-US" smtClean="0"/>
              <a:t>6</a:t>
            </a:fld>
            <a:endParaRPr lang="en-US"/>
          </a:p>
        </p:txBody>
      </p:sp>
    </p:spTree>
    <p:extLst>
      <p:ext uri="{BB962C8B-B14F-4D97-AF65-F5344CB8AC3E}">
        <p14:creationId xmlns:p14="http://schemas.microsoft.com/office/powerpoint/2010/main" val="618221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baseline="0" dirty="0" smtClean="0"/>
          </a:p>
          <a:p>
            <a:pPr marL="0" indent="0">
              <a:buFontTx/>
              <a:buNone/>
            </a:pPr>
            <a:r>
              <a:rPr lang="vi-VN" baseline="0" smtClean="0"/>
              <a:t>Mô </a:t>
            </a:r>
            <a:r>
              <a:rPr lang="vi-VN" baseline="0" dirty="0" smtClean="0"/>
              <a:t>hình lớp học </a:t>
            </a:r>
            <a:r>
              <a:rPr lang="en-US" baseline="0" dirty="0" err="1" smtClean="0"/>
              <a:t>đảo</a:t>
            </a:r>
            <a:r>
              <a:rPr lang="en-US" baseline="0" dirty="0" smtClean="0"/>
              <a:t> </a:t>
            </a:r>
            <a:r>
              <a:rPr lang="en-US" baseline="0" dirty="0" err="1" smtClean="0"/>
              <a:t>ngược</a:t>
            </a:r>
            <a:r>
              <a:rPr lang="vi-VN" baseline="0" dirty="0" smtClean="0"/>
              <a:t> (học tập kết hợp) đảm bảo sự cân bằng phù hợp giữa các hoạt động trực t</a:t>
            </a:r>
            <a:r>
              <a:rPr lang="en-US" baseline="0" dirty="0" err="1" smtClean="0"/>
              <a:t>iếp</a:t>
            </a:r>
            <a:r>
              <a:rPr lang="vi-VN" baseline="0" dirty="0" smtClean="0"/>
              <a:t> và </a:t>
            </a:r>
            <a:r>
              <a:rPr lang="en-US" baseline="0" dirty="0" smtClean="0"/>
              <a:t>t</a:t>
            </a:r>
            <a:r>
              <a:rPr lang="vi-VN" baseline="0" dirty="0" smtClean="0"/>
              <a:t>rực tuyến.</a:t>
            </a:r>
            <a:endParaRPr lang="en-US" baseline="0" dirty="0" smtClean="0"/>
          </a:p>
          <a:p>
            <a:pPr marL="171450" indent="-171450">
              <a:buFontTx/>
              <a:buChar char="-"/>
            </a:pPr>
            <a:r>
              <a:rPr lang="vi-VN" baseline="0" dirty="0" smtClean="0"/>
              <a:t>Giới thiệu</a:t>
            </a:r>
            <a:r>
              <a:rPr lang="en-US" baseline="0" dirty="0" smtClean="0"/>
              <a:t> </a:t>
            </a:r>
            <a:r>
              <a:rPr lang="en-US" baseline="0" dirty="0" err="1" smtClean="0"/>
              <a:t>phương</a:t>
            </a:r>
            <a:r>
              <a:rPr lang="en-US" baseline="0" dirty="0" smtClean="0"/>
              <a:t> </a:t>
            </a:r>
            <a:r>
              <a:rPr lang="en-US" baseline="0" dirty="0" err="1" smtClean="0"/>
              <a:t>pháp</a:t>
            </a:r>
            <a:r>
              <a:rPr lang="vi-VN" baseline="0" dirty="0" smtClean="0"/>
              <a:t> trò chơi</a:t>
            </a:r>
            <a:r>
              <a:rPr lang="en-US" baseline="0" dirty="0" smtClean="0"/>
              <a:t> </a:t>
            </a:r>
            <a:r>
              <a:rPr lang="en-US" baseline="0" dirty="0" err="1" smtClean="0"/>
              <a:t>hóa</a:t>
            </a:r>
            <a:r>
              <a:rPr lang="vi-VN" baseline="0" dirty="0" smtClean="0"/>
              <a:t>:</a:t>
            </a:r>
            <a:r>
              <a:rPr lang="en-US" baseline="0" dirty="0" smtClean="0"/>
              <a:t> </a:t>
            </a:r>
            <a:r>
              <a:rPr lang="vi-VN" baseline="0" dirty="0" smtClean="0"/>
              <a:t>tối đa hóa </a:t>
            </a:r>
            <a:r>
              <a:rPr lang="en-US" baseline="0" dirty="0" err="1" smtClean="0"/>
              <a:t>sự</a:t>
            </a:r>
            <a:r>
              <a:rPr lang="en-US" baseline="0" dirty="0" smtClean="0"/>
              <a:t> </a:t>
            </a:r>
            <a:r>
              <a:rPr lang="en-US" baseline="0" dirty="0" err="1" smtClean="0"/>
              <a:t>tham</a:t>
            </a:r>
            <a:r>
              <a:rPr lang="en-US" baseline="0" dirty="0" smtClean="0"/>
              <a:t> </a:t>
            </a:r>
            <a:r>
              <a:rPr lang="en-US" baseline="0" dirty="0" err="1" smtClean="0"/>
              <a:t>gia</a:t>
            </a:r>
            <a:r>
              <a:rPr lang="vi-VN" baseline="0" dirty="0" smtClean="0"/>
              <a:t> của</a:t>
            </a:r>
            <a:r>
              <a:rPr lang="en-US" baseline="0" dirty="0" smtClean="0"/>
              <a:t> </a:t>
            </a:r>
            <a:r>
              <a:rPr lang="en-US" baseline="0" dirty="0" err="1" smtClean="0"/>
              <a:t>học</a:t>
            </a:r>
            <a:r>
              <a:rPr lang="vi-VN" baseline="0" dirty="0" smtClean="0"/>
              <a:t> sinh</a:t>
            </a:r>
            <a:endParaRPr lang="en-US" baseline="0" dirty="0" smtClean="0"/>
          </a:p>
          <a:p>
            <a:pPr marL="171450" indent="-171450">
              <a:buFontTx/>
              <a:buChar char="-"/>
            </a:pPr>
            <a:r>
              <a:rPr lang="vi-VN" baseline="0" dirty="0" smtClean="0"/>
              <a:t>Học tập tích cực: </a:t>
            </a:r>
            <a:r>
              <a:rPr lang="en-US" baseline="0" dirty="0" err="1" smtClean="0"/>
              <a:t>theo</a:t>
            </a:r>
            <a:r>
              <a:rPr lang="en-US" baseline="0" dirty="0" smtClean="0"/>
              <a:t> </a:t>
            </a:r>
            <a:r>
              <a:rPr lang="en-US" baseline="0" dirty="0" err="1" smtClean="0"/>
              <a:t>tiến</a:t>
            </a:r>
            <a:r>
              <a:rPr lang="vi-VN" baseline="0" dirty="0" smtClean="0"/>
              <a:t> độ</a:t>
            </a:r>
            <a:r>
              <a:rPr lang="en-US" baseline="0" dirty="0" smtClean="0"/>
              <a:t> </a:t>
            </a:r>
            <a:r>
              <a:rPr lang="en-US" baseline="0" dirty="0" err="1" smtClean="0"/>
              <a:t>của</a:t>
            </a:r>
            <a:r>
              <a:rPr lang="en-US" baseline="0" dirty="0" smtClean="0"/>
              <a:t> </a:t>
            </a:r>
            <a:r>
              <a:rPr lang="en-US" baseline="0" dirty="0" err="1" smtClean="0"/>
              <a:t>cá</a:t>
            </a:r>
            <a:r>
              <a:rPr lang="en-US" baseline="0" dirty="0" smtClean="0"/>
              <a:t> </a:t>
            </a:r>
            <a:r>
              <a:rPr lang="en-US" baseline="0" dirty="0" err="1" smtClean="0"/>
              <a:t>nhân</a:t>
            </a:r>
            <a:r>
              <a:rPr lang="vi-VN" baseline="0" dirty="0" smtClean="0"/>
              <a:t>, </a:t>
            </a:r>
            <a:r>
              <a:rPr lang="en-US" baseline="0" dirty="0" smtClean="0"/>
              <a:t>l</a:t>
            </a:r>
            <a:r>
              <a:rPr lang="vi-VN" baseline="0" dirty="0" smtClean="0"/>
              <a:t>ấy học sinh làm trung tâm</a:t>
            </a:r>
            <a:endParaRPr lang="en-US" baseline="0" dirty="0" smtClean="0"/>
          </a:p>
          <a:p>
            <a:pPr marL="171450" indent="-171450">
              <a:buFontTx/>
              <a:buChar char="-"/>
            </a:pPr>
            <a:r>
              <a:rPr lang="vi-VN" baseline="0" dirty="0" smtClean="0"/>
              <a:t>Cá nhân hóa: </a:t>
            </a:r>
            <a:r>
              <a:rPr lang="en-US" baseline="0" dirty="0" err="1" smtClean="0"/>
              <a:t>điều</a:t>
            </a:r>
            <a:r>
              <a:rPr lang="vi-VN" baseline="0" dirty="0" smtClean="0"/>
              <a:t> chỉnh trải nghiệm học tập, </a:t>
            </a:r>
            <a:r>
              <a:rPr lang="en-US" baseline="0" dirty="0" err="1" smtClean="0"/>
              <a:t>thu</a:t>
            </a:r>
            <a:r>
              <a:rPr lang="en-US" baseline="0" dirty="0" smtClean="0"/>
              <a:t> </a:t>
            </a:r>
            <a:r>
              <a:rPr lang="vi-VN" baseline="0" dirty="0" smtClean="0"/>
              <a:t>nhận</a:t>
            </a:r>
            <a:r>
              <a:rPr lang="en-US" baseline="0" dirty="0" smtClean="0"/>
              <a:t> ý  </a:t>
            </a:r>
            <a:r>
              <a:rPr lang="en-US" baseline="0" dirty="0" err="1" smtClean="0"/>
              <a:t>kiến</a:t>
            </a:r>
            <a:r>
              <a:rPr lang="vi-VN" baseline="0" dirty="0" smtClean="0"/>
              <a:t> phản hồi về tài liệu khóa học và </a:t>
            </a:r>
            <a:r>
              <a:rPr lang="en-US" baseline="0" dirty="0" err="1" smtClean="0"/>
              <a:t>trải</a:t>
            </a:r>
            <a:r>
              <a:rPr lang="en-US" baseline="0" dirty="0" smtClean="0"/>
              <a:t> </a:t>
            </a:r>
            <a:r>
              <a:rPr lang="vi-VN" baseline="0" dirty="0" smtClean="0"/>
              <a:t>nghiệm học tập. Hướng dẫn</a:t>
            </a:r>
            <a:r>
              <a:rPr lang="en-US" baseline="0" dirty="0" smtClean="0"/>
              <a:t> </a:t>
            </a:r>
            <a:r>
              <a:rPr lang="vi-VN" baseline="0" dirty="0" smtClean="0"/>
              <a:t>người học xem xét một số khái niệm hoặc quan niệm khác</a:t>
            </a:r>
            <a:r>
              <a:rPr lang="en-US" baseline="0" dirty="0" smtClean="0"/>
              <a:t>,</a:t>
            </a:r>
            <a:r>
              <a:rPr lang="vi-VN" baseline="0" dirty="0" smtClean="0"/>
              <a:t> tham khảo thêm các tài nguyên khác để đi sâu về một chủ đề cụ thể mà họ quan tâm.</a:t>
            </a:r>
            <a:endParaRPr lang="en-US" baseline="0" dirty="0" smtClean="0"/>
          </a:p>
          <a:p>
            <a:pPr marL="171450" indent="-171450">
              <a:buFontTx/>
              <a:buChar char="-"/>
            </a:pPr>
            <a:r>
              <a:rPr lang="vi-VN" baseline="0" dirty="0" smtClean="0"/>
              <a:t>Tối ưu hóa trải nghiệm học tập: tự động hóa các quy trình, các hoạt động trong lớp thay vì các bài </a:t>
            </a:r>
            <a:r>
              <a:rPr lang="en-US" baseline="0" dirty="0" err="1" smtClean="0"/>
              <a:t>thuyết</a:t>
            </a:r>
            <a:r>
              <a:rPr lang="en-US" baseline="0" dirty="0" smtClean="0"/>
              <a:t> </a:t>
            </a:r>
            <a:r>
              <a:rPr lang="en-US" baseline="0" dirty="0" err="1" smtClean="0"/>
              <a:t>trình</a:t>
            </a:r>
            <a:r>
              <a:rPr lang="vi-VN" baseline="0" dirty="0" smtClean="0"/>
              <a:t>, tự động chấm điểm, thu thập dữ liệu, phân tích và sàng lọc.</a:t>
            </a:r>
            <a:endParaRPr lang="en-US" baseline="0" dirty="0" smtClean="0"/>
          </a:p>
        </p:txBody>
      </p:sp>
      <p:sp>
        <p:nvSpPr>
          <p:cNvPr id="4" name="Slide Number Placeholder 3"/>
          <p:cNvSpPr>
            <a:spLocks noGrp="1"/>
          </p:cNvSpPr>
          <p:nvPr>
            <p:ph type="sldNum" sz="quarter" idx="10"/>
          </p:nvPr>
        </p:nvSpPr>
        <p:spPr/>
        <p:txBody>
          <a:bodyPr/>
          <a:lstStyle/>
          <a:p>
            <a:fld id="{26F0E526-95C1-4E4B-846D-34ED1C8E9D9A}" type="slidenum">
              <a:rPr lang="en-US" smtClean="0"/>
              <a:t>10</a:t>
            </a:fld>
            <a:endParaRPr lang="en-US"/>
          </a:p>
        </p:txBody>
      </p:sp>
    </p:spTree>
    <p:extLst>
      <p:ext uri="{BB962C8B-B14F-4D97-AF65-F5344CB8AC3E}">
        <p14:creationId xmlns:p14="http://schemas.microsoft.com/office/powerpoint/2010/main" val="4076824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67737"/>
            <a:ext cx="9144000" cy="2142225"/>
          </a:xfrm>
        </p:spPr>
        <p:txBody>
          <a:bodyPr anchor="ctr"/>
          <a:lstStyle>
            <a:lvl1pPr algn="ctr">
              <a:defRPr sz="6000"/>
            </a:lvl1pPr>
          </a:lstStyle>
          <a:p>
            <a:r>
              <a:rPr lang="en-US" dirty="0"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chor="ct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829962" y="6430490"/>
            <a:ext cx="2743200" cy="365125"/>
          </a:xfrm>
        </p:spPr>
        <p:txBody>
          <a:bodyPr/>
          <a:lstStyle/>
          <a:p>
            <a:fld id="{18B21DC3-914F-43AA-BE7D-3524BBD61095}" type="datetime1">
              <a:rPr lang="en-US" smtClean="0"/>
              <a:t>22/06/2021</a:t>
            </a:fld>
            <a:endParaRPr lang="en-US"/>
          </a:p>
        </p:txBody>
      </p:sp>
      <p:sp>
        <p:nvSpPr>
          <p:cNvPr id="5" name="Footer Placeholder 4"/>
          <p:cNvSpPr>
            <a:spLocks noGrp="1"/>
          </p:cNvSpPr>
          <p:nvPr>
            <p:ph type="ftr" sz="quarter" idx="11"/>
          </p:nvPr>
        </p:nvSpPr>
        <p:spPr>
          <a:xfrm>
            <a:off x="4030362" y="6430490"/>
            <a:ext cx="4114800" cy="365125"/>
          </a:xfrm>
        </p:spPr>
        <p:txBody>
          <a:bodyPr/>
          <a:lstStyle/>
          <a:p>
            <a:r>
              <a:rPr lang="en-US" smtClean="0"/>
              <a:t>PHAM THI MINH QUY BAY</a:t>
            </a:r>
            <a:endParaRPr lang="en-US"/>
          </a:p>
        </p:txBody>
      </p:sp>
      <p:sp>
        <p:nvSpPr>
          <p:cNvPr id="6" name="Slide Number Placeholder 5"/>
          <p:cNvSpPr>
            <a:spLocks noGrp="1"/>
          </p:cNvSpPr>
          <p:nvPr>
            <p:ph type="sldNum" sz="quarter" idx="12"/>
          </p:nvPr>
        </p:nvSpPr>
        <p:spPr>
          <a:xfrm>
            <a:off x="8602362" y="6430490"/>
            <a:ext cx="2743200" cy="365125"/>
          </a:xfrm>
        </p:spPr>
        <p:txBody>
          <a:bodyPr/>
          <a:lstStyle/>
          <a:p>
            <a:fld id="{DE427DD3-6A31-4F0A-8302-CFF58809308E}" type="slidenum">
              <a:rPr lang="en-US" smtClean="0"/>
              <a:t>‹#›</a:t>
            </a:fld>
            <a:endParaRPr lang="en-US"/>
          </a:p>
        </p:txBody>
      </p:sp>
    </p:spTree>
    <p:extLst>
      <p:ext uri="{BB962C8B-B14F-4D97-AF65-F5344CB8AC3E}">
        <p14:creationId xmlns:p14="http://schemas.microsoft.com/office/powerpoint/2010/main" val="197218612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1E44E8-06CA-43B9-AB4B-1269776F691D}" type="datetime1">
              <a:rPr lang="en-US" smtClean="0"/>
              <a:t>22/06/2021</a:t>
            </a:fld>
            <a:endParaRPr lang="en-US"/>
          </a:p>
        </p:txBody>
      </p:sp>
      <p:sp>
        <p:nvSpPr>
          <p:cNvPr id="5" name="Footer Placeholder 4"/>
          <p:cNvSpPr>
            <a:spLocks noGrp="1"/>
          </p:cNvSpPr>
          <p:nvPr>
            <p:ph type="ftr" sz="quarter" idx="11"/>
          </p:nvPr>
        </p:nvSpPr>
        <p:spPr/>
        <p:txBody>
          <a:bodyPr/>
          <a:lstStyle>
            <a:lvl1pPr>
              <a:defRPr/>
            </a:lvl1pPr>
          </a:lstStyle>
          <a:p>
            <a:r>
              <a:rPr lang="en-US" smtClean="0"/>
              <a:t>PHAM THI MINH QUY BAY</a:t>
            </a:r>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t>‹#›</a:t>
            </a:fld>
            <a:endParaRPr lang="en-US"/>
          </a:p>
        </p:txBody>
      </p:sp>
    </p:spTree>
    <p:extLst>
      <p:ext uri="{BB962C8B-B14F-4D97-AF65-F5344CB8AC3E}">
        <p14:creationId xmlns:p14="http://schemas.microsoft.com/office/powerpoint/2010/main" val="11270103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36F02E4-74F5-4A14-92BA-4B933BAD4DCB}" type="datetime1">
              <a:rPr lang="en-US" smtClean="0"/>
              <a:t>22/06/2021</a:t>
            </a:fld>
            <a:endParaRPr lang="en-US"/>
          </a:p>
        </p:txBody>
      </p:sp>
      <p:sp>
        <p:nvSpPr>
          <p:cNvPr id="5" name="Footer Placeholder 4"/>
          <p:cNvSpPr>
            <a:spLocks noGrp="1"/>
          </p:cNvSpPr>
          <p:nvPr>
            <p:ph type="ftr" sz="quarter" idx="11"/>
          </p:nvPr>
        </p:nvSpPr>
        <p:spPr/>
        <p:txBody>
          <a:bodyPr/>
          <a:lstStyle>
            <a:lvl1pPr>
              <a:defRPr/>
            </a:lvl1pPr>
          </a:lstStyle>
          <a:p>
            <a:r>
              <a:rPr lang="en-US" smtClean="0"/>
              <a:t>PHAM THI MINH QUY BAY</a:t>
            </a:r>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t>‹#›</a:t>
            </a:fld>
            <a:endParaRPr lang="en-US"/>
          </a:p>
        </p:txBody>
      </p:sp>
    </p:spTree>
    <p:extLst>
      <p:ext uri="{BB962C8B-B14F-4D97-AF65-F5344CB8AC3E}">
        <p14:creationId xmlns:p14="http://schemas.microsoft.com/office/powerpoint/2010/main" val="71870812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6FAA33-3F49-4914-8591-F8BEBE14D448}" type="datetime1">
              <a:rPr lang="en-US" smtClean="0"/>
              <a:t>22/06/2021</a:t>
            </a:fld>
            <a:endParaRPr lang="en-US"/>
          </a:p>
        </p:txBody>
      </p:sp>
      <p:sp>
        <p:nvSpPr>
          <p:cNvPr id="4" name="Footer Placeholder 3"/>
          <p:cNvSpPr>
            <a:spLocks noGrp="1"/>
          </p:cNvSpPr>
          <p:nvPr>
            <p:ph type="ftr" sz="quarter" idx="11"/>
          </p:nvPr>
        </p:nvSpPr>
        <p:spPr/>
        <p:txBody>
          <a:bodyPr/>
          <a:lstStyle>
            <a:lvl1pPr>
              <a:defRPr/>
            </a:lvl1pPr>
          </a:lstStyle>
          <a:p>
            <a:r>
              <a:rPr lang="en-US" smtClean="0"/>
              <a:t>PHAM THI MINH QUY</a:t>
            </a:r>
            <a:endParaRPr lang="en-US"/>
          </a:p>
        </p:txBody>
      </p:sp>
      <p:sp>
        <p:nvSpPr>
          <p:cNvPr id="5" name="Slide Number Placeholder 4"/>
          <p:cNvSpPr>
            <a:spLocks noGrp="1"/>
          </p:cNvSpPr>
          <p:nvPr>
            <p:ph type="sldNum" sz="quarter" idx="12"/>
          </p:nvPr>
        </p:nvSpPr>
        <p:spPr/>
        <p:txBody>
          <a:bodyPr/>
          <a:lstStyle/>
          <a:p>
            <a:fld id="{DE427DD3-6A31-4F0A-8302-CFF58809308E}" type="slidenum">
              <a:rPr lang="en-US" smtClean="0"/>
              <a:t>‹#›</a:t>
            </a:fld>
            <a:endParaRPr lang="en-US"/>
          </a:p>
        </p:txBody>
      </p:sp>
    </p:spTree>
    <p:extLst>
      <p:ext uri="{BB962C8B-B14F-4D97-AF65-F5344CB8AC3E}">
        <p14:creationId xmlns:p14="http://schemas.microsoft.com/office/powerpoint/2010/main" val="3657815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805C579-C29F-460C-AA8A-364E423B066D}" type="datetime1">
              <a:rPr lang="en-US" smtClean="0"/>
              <a:t>22/06/2021</a:t>
            </a:fld>
            <a:endParaRPr lang="en-US"/>
          </a:p>
        </p:txBody>
      </p:sp>
      <p:sp>
        <p:nvSpPr>
          <p:cNvPr id="6" name="Footer Placeholder 5"/>
          <p:cNvSpPr>
            <a:spLocks noGrp="1"/>
          </p:cNvSpPr>
          <p:nvPr>
            <p:ph type="ftr" sz="quarter" idx="11"/>
          </p:nvPr>
        </p:nvSpPr>
        <p:spPr/>
        <p:txBody>
          <a:bodyPr/>
          <a:lstStyle>
            <a:lvl1pPr>
              <a:defRPr/>
            </a:lvl1pPr>
          </a:lstStyle>
          <a:p>
            <a:r>
              <a:rPr lang="en-US" smtClean="0"/>
              <a:t>PHAM THI MINH QUY BAY</a:t>
            </a:r>
            <a:endParaRPr lang="en-US"/>
          </a:p>
        </p:txBody>
      </p:sp>
      <p:sp>
        <p:nvSpPr>
          <p:cNvPr id="7" name="Slide Number Placeholder 6"/>
          <p:cNvSpPr>
            <a:spLocks noGrp="1"/>
          </p:cNvSpPr>
          <p:nvPr>
            <p:ph type="sldNum" sz="quarter" idx="12"/>
          </p:nvPr>
        </p:nvSpPr>
        <p:spPr/>
        <p:txBody>
          <a:bodyPr/>
          <a:lstStyle/>
          <a:p>
            <a:fld id="{DE427DD3-6A31-4F0A-8302-CFF58809308E}" type="slidenum">
              <a:rPr lang="en-US" smtClean="0"/>
              <a:t>‹#›</a:t>
            </a:fld>
            <a:endParaRPr lang="en-US"/>
          </a:p>
        </p:txBody>
      </p:sp>
    </p:spTree>
    <p:extLst>
      <p:ext uri="{BB962C8B-B14F-4D97-AF65-F5344CB8AC3E}">
        <p14:creationId xmlns:p14="http://schemas.microsoft.com/office/powerpoint/2010/main" val="31317613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B941DAA-C52A-432D-97F7-533B0E83DACE}" type="datetime1">
              <a:rPr lang="en-US" smtClean="0"/>
              <a:t>22/06/2021</a:t>
            </a:fld>
            <a:endParaRPr lang="en-US"/>
          </a:p>
        </p:txBody>
      </p:sp>
      <p:sp>
        <p:nvSpPr>
          <p:cNvPr id="6" name="Footer Placeholder 5"/>
          <p:cNvSpPr>
            <a:spLocks noGrp="1"/>
          </p:cNvSpPr>
          <p:nvPr>
            <p:ph type="ftr" sz="quarter" idx="11"/>
          </p:nvPr>
        </p:nvSpPr>
        <p:spPr/>
        <p:txBody>
          <a:bodyPr/>
          <a:lstStyle>
            <a:lvl1pPr>
              <a:defRPr/>
            </a:lvl1pPr>
          </a:lstStyle>
          <a:p>
            <a:r>
              <a:rPr lang="en-US" smtClean="0"/>
              <a:t>PHAM THI MINH QUY</a:t>
            </a:r>
            <a:endParaRPr lang="en-US"/>
          </a:p>
        </p:txBody>
      </p:sp>
      <p:sp>
        <p:nvSpPr>
          <p:cNvPr id="7" name="Slide Number Placeholder 6"/>
          <p:cNvSpPr>
            <a:spLocks noGrp="1"/>
          </p:cNvSpPr>
          <p:nvPr>
            <p:ph type="sldNum" sz="quarter" idx="12"/>
          </p:nvPr>
        </p:nvSpPr>
        <p:spPr/>
        <p:txBody>
          <a:bodyPr/>
          <a:lstStyle/>
          <a:p>
            <a:fld id="{DE427DD3-6A31-4F0A-8302-CFF58809308E}" type="slidenum">
              <a:rPr lang="en-US" smtClean="0"/>
              <a:t>‹#›</a:t>
            </a:fld>
            <a:endParaRPr lang="en-US"/>
          </a:p>
        </p:txBody>
      </p:sp>
    </p:spTree>
    <p:extLst>
      <p:ext uri="{BB962C8B-B14F-4D97-AF65-F5344CB8AC3E}">
        <p14:creationId xmlns:p14="http://schemas.microsoft.com/office/powerpoint/2010/main" val="158679114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422252"/>
            <a:ext cx="12192000" cy="435747"/>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6"/>
            <a:ext cx="10515600" cy="9969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524000"/>
            <a:ext cx="10515600" cy="4652963"/>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422253"/>
            <a:ext cx="2743200" cy="365125"/>
          </a:xfrm>
          <a:prstGeom prst="rect">
            <a:avLst/>
          </a:prstGeom>
        </p:spPr>
        <p:txBody>
          <a:bodyPr vert="horz" lIns="91440" tIns="45720" rIns="91440" bIns="45720" rtlCol="0" anchor="ctr"/>
          <a:lstStyle>
            <a:lvl1pPr algn="l">
              <a:defRPr sz="1000">
                <a:solidFill>
                  <a:schemeClr val="bg1"/>
                </a:solidFill>
              </a:defRPr>
            </a:lvl1pPr>
          </a:lstStyle>
          <a:p>
            <a:fld id="{4709AF26-4A83-4978-8ABF-F59982103B01}" type="datetime1">
              <a:rPr lang="en-US" smtClean="0"/>
              <a:pPr/>
              <a:t>22/06/2021</a:t>
            </a:fld>
            <a:endParaRPr lang="en-US" dirty="0"/>
          </a:p>
        </p:txBody>
      </p:sp>
      <p:sp>
        <p:nvSpPr>
          <p:cNvPr id="5" name="Footer Placeholder 4"/>
          <p:cNvSpPr>
            <a:spLocks noGrp="1"/>
          </p:cNvSpPr>
          <p:nvPr>
            <p:ph type="ftr" sz="quarter" idx="3"/>
          </p:nvPr>
        </p:nvSpPr>
        <p:spPr>
          <a:xfrm>
            <a:off x="4038600" y="6422253"/>
            <a:ext cx="4114800" cy="365125"/>
          </a:xfrm>
          <a:prstGeom prst="rect">
            <a:avLst/>
          </a:prstGeom>
        </p:spPr>
        <p:txBody>
          <a:bodyPr vert="horz" lIns="91440" tIns="45720" rIns="91440" bIns="45720" rtlCol="0" anchor="ctr"/>
          <a:lstStyle>
            <a:lvl1pPr algn="ctr">
              <a:defRPr sz="1000">
                <a:solidFill>
                  <a:schemeClr val="bg1"/>
                </a:solidFill>
              </a:defRPr>
            </a:lvl1pPr>
          </a:lstStyle>
          <a:p>
            <a:r>
              <a:rPr lang="en-US" smtClean="0"/>
              <a:t>PHAM THI MINH QUY BAY</a:t>
            </a:r>
            <a:endParaRPr lang="en-US" dirty="0"/>
          </a:p>
        </p:txBody>
      </p:sp>
      <p:sp>
        <p:nvSpPr>
          <p:cNvPr id="6" name="Slide Number Placeholder 5"/>
          <p:cNvSpPr>
            <a:spLocks noGrp="1"/>
          </p:cNvSpPr>
          <p:nvPr>
            <p:ph type="sldNum" sz="quarter" idx="4"/>
          </p:nvPr>
        </p:nvSpPr>
        <p:spPr>
          <a:xfrm>
            <a:off x="8610600" y="6422253"/>
            <a:ext cx="2743200" cy="365125"/>
          </a:xfrm>
          <a:prstGeom prst="rect">
            <a:avLst/>
          </a:prstGeom>
        </p:spPr>
        <p:txBody>
          <a:bodyPr vert="horz" lIns="91440" tIns="45720" rIns="91440" bIns="45720" rtlCol="0" anchor="ctr"/>
          <a:lstStyle>
            <a:lvl1pPr algn="r">
              <a:defRPr sz="1000">
                <a:solidFill>
                  <a:schemeClr val="bg1"/>
                </a:solidFill>
              </a:defRPr>
            </a:lvl1pPr>
          </a:lstStyle>
          <a:p>
            <a:fld id="{DE427DD3-6A31-4F0A-8302-CFF58809308E}" type="slidenum">
              <a:rPr lang="en-US" smtClean="0"/>
              <a:pPr/>
              <a:t>‹#›</a:t>
            </a:fld>
            <a:endParaRPr lang="en-US" dirty="0"/>
          </a:p>
        </p:txBody>
      </p:sp>
      <p:cxnSp>
        <p:nvCxnSpPr>
          <p:cNvPr id="9" name="Straight Connector 8"/>
          <p:cNvCxnSpPr/>
          <p:nvPr userDrawn="1"/>
        </p:nvCxnSpPr>
        <p:spPr>
          <a:xfrm>
            <a:off x="-6954" y="6437043"/>
            <a:ext cx="12204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3808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6" r:id="rId5"/>
    <p:sldLayoutId id="2147483657" r:id="rId6"/>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2.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notesSlide" Target="../notesSlides/notesSlide7.xml"/><Relationship Id="rId7"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16.png"/><Relationship Id="rId11" Type="http://schemas.openxmlformats.org/officeDocument/2006/relationships/image" Target="../media/image27.png"/><Relationship Id="rId5" Type="http://schemas.openxmlformats.org/officeDocument/2006/relationships/image" Target="../media/image22.png"/><Relationship Id="rId10" Type="http://schemas.openxmlformats.org/officeDocument/2006/relationships/image" Target="../media/image26.png"/><Relationship Id="rId4" Type="http://schemas.openxmlformats.org/officeDocument/2006/relationships/image" Target="../media/image21.png"/><Relationship Id="rId9"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hyperlink" Target="https://online.atingi.org/my/" TargetMode="External"/><Relationship Id="rId4" Type="http://schemas.openxmlformats.org/officeDocument/2006/relationships/image" Target="../media/image4.tmp"/></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4.tmp"/><Relationship Id="rId3" Type="http://schemas.openxmlformats.org/officeDocument/2006/relationships/notesSlide" Target="../notesSlides/notesSlide5.xml"/><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5.tmp"/><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tmp"/></Relationships>
</file>

<file path=ppt/slides/_rels/slide8.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82788" y="2138063"/>
            <a:ext cx="6172200" cy="2555273"/>
          </a:xfrm>
        </p:spPr>
        <p:txBody>
          <a:bodyPr>
            <a:normAutofit/>
          </a:bodyPr>
          <a:lstStyle/>
          <a:p>
            <a:pPr marL="0" lvl="0" indent="0" algn="ctr">
              <a:lnSpc>
                <a:spcPct val="100000"/>
              </a:lnSpc>
              <a:spcBef>
                <a:spcPts val="0"/>
              </a:spcBef>
              <a:buNone/>
            </a:pPr>
            <a:r>
              <a:rPr lang="en-US" sz="4800" smtClean="0">
                <a:solidFill>
                  <a:srgbClr val="000000"/>
                </a:solidFill>
                <a:latin typeface="Roboto"/>
              </a:rPr>
              <a:t>HỌC </a:t>
            </a:r>
            <a:r>
              <a:rPr lang="en-US" sz="4800" smtClean="0">
                <a:solidFill>
                  <a:srgbClr val="000000"/>
                </a:solidFill>
                <a:latin typeface="Roboto"/>
              </a:rPr>
              <a:t>TẬP TRÊN NỀN TẢNG ATINGI</a:t>
            </a:r>
            <a:endParaRPr lang="en-US" sz="4800" dirty="0">
              <a:solidFill>
                <a:srgbClr val="000000"/>
              </a:solidFill>
              <a:latin typeface="Roboto"/>
            </a:endParaRPr>
          </a:p>
        </p:txBody>
      </p:sp>
      <p:sp>
        <p:nvSpPr>
          <p:cNvPr id="4" name="Date Placeholder 3"/>
          <p:cNvSpPr>
            <a:spLocks noGrp="1"/>
          </p:cNvSpPr>
          <p:nvPr>
            <p:ph type="dt" sz="half" idx="10"/>
          </p:nvPr>
        </p:nvSpPr>
        <p:spPr/>
        <p:txBody>
          <a:bodyPr/>
          <a:lstStyle/>
          <a:p>
            <a:fld id="{B48210D8-5536-42B2-8DBE-BCF7FC1CBCDA}" type="datetime1">
              <a:rPr lang="en-US" smtClean="0"/>
              <a:pPr/>
              <a:t>22/06/2021</a:t>
            </a:fld>
            <a:endParaRPr lang="en-US"/>
          </a:p>
        </p:txBody>
      </p:sp>
      <p:sp>
        <p:nvSpPr>
          <p:cNvPr id="5" name="Footer Placeholder 4"/>
          <p:cNvSpPr>
            <a:spLocks noGrp="1"/>
          </p:cNvSpPr>
          <p:nvPr>
            <p:ph type="ftr" sz="quarter" idx="11"/>
          </p:nvPr>
        </p:nvSpPr>
        <p:spPr/>
        <p:txBody>
          <a:bodyPr/>
          <a:lstStyle/>
          <a:p>
            <a:r>
              <a:rPr lang="en-US" smtClean="0"/>
              <a:t>PHAM THI MINH QUY BAY</a:t>
            </a:r>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pPr/>
              <a:t>1</a:t>
            </a:fld>
            <a:endParaRPr lang="en-US"/>
          </a:p>
        </p:txBody>
      </p:sp>
      <p:sp>
        <p:nvSpPr>
          <p:cNvPr id="21" name="Rectangle 20"/>
          <p:cNvSpPr/>
          <p:nvPr/>
        </p:nvSpPr>
        <p:spPr>
          <a:xfrm>
            <a:off x="0" y="0"/>
            <a:ext cx="4034444" cy="6422253"/>
          </a:xfrm>
          <a:prstGeom prst="rect">
            <a:avLst/>
          </a:prstGeom>
          <a:solidFill>
            <a:srgbClr val="89AAA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4034444" y="-1"/>
            <a:ext cx="45719" cy="6422253"/>
          </a:xfrm>
          <a:prstGeom prst="rect">
            <a:avLst/>
          </a:prstGeom>
          <a:solidFill>
            <a:srgbClr val="D0AC6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TextBox 26"/>
          <p:cNvSpPr txBox="1"/>
          <p:nvPr/>
        </p:nvSpPr>
        <p:spPr>
          <a:xfrm>
            <a:off x="114300" y="4850489"/>
            <a:ext cx="3805844" cy="1754326"/>
          </a:xfrm>
          <a:prstGeom prst="rect">
            <a:avLst/>
          </a:prstGeom>
          <a:noFill/>
        </p:spPr>
        <p:txBody>
          <a:bodyPr wrap="square" rtlCol="0">
            <a:spAutoFit/>
          </a:bodyPr>
          <a:lstStyle/>
          <a:p>
            <a:pPr algn="ctr"/>
            <a:r>
              <a:rPr lang="en-US" sz="3600" dirty="0" err="1" smtClean="0">
                <a:latin typeface="+mj-lt"/>
              </a:rPr>
              <a:t>Hộ</a:t>
            </a:r>
            <a:r>
              <a:rPr lang="en-US" sz="3600" dirty="0" smtClean="0">
                <a:latin typeface="+mj-lt"/>
              </a:rPr>
              <a:t> </a:t>
            </a:r>
            <a:r>
              <a:rPr lang="en-US" sz="3600" dirty="0" err="1" smtClean="0">
                <a:latin typeface="+mj-lt"/>
              </a:rPr>
              <a:t>chiếu</a:t>
            </a:r>
            <a:r>
              <a:rPr lang="en-US" sz="3600" dirty="0" smtClean="0">
                <a:latin typeface="+mj-lt"/>
              </a:rPr>
              <a:t> </a:t>
            </a:r>
            <a:r>
              <a:rPr lang="en-US" sz="3600" dirty="0" err="1" smtClean="0">
                <a:latin typeface="+mj-lt"/>
              </a:rPr>
              <a:t>đưa</a:t>
            </a:r>
            <a:r>
              <a:rPr lang="en-US" sz="3600" dirty="0" smtClean="0">
                <a:latin typeface="+mj-lt"/>
              </a:rPr>
              <a:t> </a:t>
            </a:r>
            <a:r>
              <a:rPr lang="en-US" sz="3600" dirty="0" err="1" smtClean="0">
                <a:latin typeface="+mj-lt"/>
              </a:rPr>
              <a:t>bạn</a:t>
            </a:r>
            <a:r>
              <a:rPr lang="en-US" sz="3600" dirty="0" smtClean="0">
                <a:latin typeface="+mj-lt"/>
              </a:rPr>
              <a:t> </a:t>
            </a:r>
            <a:r>
              <a:rPr lang="en-US" sz="3600" dirty="0" err="1" smtClean="0">
                <a:latin typeface="+mj-lt"/>
              </a:rPr>
              <a:t>đến</a:t>
            </a:r>
            <a:r>
              <a:rPr lang="en-US" sz="3600" dirty="0" smtClean="0">
                <a:latin typeface="+mj-lt"/>
              </a:rPr>
              <a:t> </a:t>
            </a:r>
            <a:r>
              <a:rPr lang="en-US" sz="3600" dirty="0" err="1" smtClean="0">
                <a:latin typeface="+mj-lt"/>
              </a:rPr>
              <a:t>với</a:t>
            </a:r>
            <a:r>
              <a:rPr lang="en-US" sz="3600" dirty="0" smtClean="0">
                <a:latin typeface="+mj-lt"/>
              </a:rPr>
              <a:t> </a:t>
            </a:r>
            <a:r>
              <a:rPr lang="en-US" sz="3600" dirty="0" err="1" smtClean="0">
                <a:latin typeface="+mj-lt"/>
              </a:rPr>
              <a:t>sự</a:t>
            </a:r>
            <a:r>
              <a:rPr lang="en-US" sz="3600" dirty="0" smtClean="0">
                <a:latin typeface="+mj-lt"/>
              </a:rPr>
              <a:t> </a:t>
            </a:r>
            <a:r>
              <a:rPr lang="en-US" sz="3600" dirty="0" err="1" smtClean="0">
                <a:latin typeface="+mj-lt"/>
              </a:rPr>
              <a:t>xuất</a:t>
            </a:r>
            <a:r>
              <a:rPr lang="en-US" sz="3600" dirty="0" smtClean="0">
                <a:latin typeface="+mj-lt"/>
              </a:rPr>
              <a:t> </a:t>
            </a:r>
            <a:r>
              <a:rPr lang="en-US" sz="3600" dirty="0" err="1" smtClean="0">
                <a:latin typeface="+mj-lt"/>
              </a:rPr>
              <a:t>sắc</a:t>
            </a:r>
            <a:endParaRPr lang="en-US" sz="3600" dirty="0">
              <a:latin typeface="+mj-lt"/>
            </a:endParaRPr>
          </a:p>
        </p:txBody>
      </p:sp>
      <p:sp>
        <p:nvSpPr>
          <p:cNvPr id="10" name="Content Placeholder 2"/>
          <p:cNvSpPr txBox="1">
            <a:spLocks/>
          </p:cNvSpPr>
          <p:nvPr/>
        </p:nvSpPr>
        <p:spPr>
          <a:xfrm>
            <a:off x="4982788" y="5788226"/>
            <a:ext cx="7111934" cy="9991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Bef>
                <a:spcPts val="0"/>
              </a:spcBef>
              <a:buNone/>
            </a:pPr>
            <a:r>
              <a:rPr lang="en-US" sz="3000" smtClean="0"/>
              <a:t>Sử dụng công cụ số trong GDNN</a:t>
            </a:r>
            <a:endParaRPr lang="en-US" sz="3000" dirty="0">
              <a:solidFill>
                <a:srgbClr val="000000"/>
              </a:solidFill>
              <a:latin typeface="Roboto"/>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703" y="282566"/>
            <a:ext cx="4196147" cy="3078423"/>
          </a:xfrm>
          <a:prstGeom prst="ellipse">
            <a:avLst/>
          </a:prstGeom>
          <a:ln w="63500" cap="rnd">
            <a:solidFill>
              <a:schemeClr val="accent4"/>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8"/>
          <p:cNvPicPr>
            <a:picLocks noChangeAspect="1"/>
          </p:cNvPicPr>
          <p:nvPr/>
        </p:nvPicPr>
        <p:blipFill>
          <a:blip r:embed="rId5"/>
          <a:stretch>
            <a:fillRect/>
          </a:stretch>
        </p:blipFill>
        <p:spPr>
          <a:xfrm>
            <a:off x="8970522" y="-1"/>
            <a:ext cx="3124200" cy="1333500"/>
          </a:xfrm>
          <a:prstGeom prst="rect">
            <a:avLst/>
          </a:prstGeom>
        </p:spPr>
      </p:pic>
    </p:spTree>
    <p:custDataLst>
      <p:tags r:id="rId1"/>
    </p:custDataLst>
    <p:extLst>
      <p:ext uri="{BB962C8B-B14F-4D97-AF65-F5344CB8AC3E}">
        <p14:creationId xmlns:p14="http://schemas.microsoft.com/office/powerpoint/2010/main" val="2064185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2"/>
                </a:solidFill>
              </a:rPr>
              <a:t>ĐỊNH HƯỚNG TƯƠNG LAI</a:t>
            </a:r>
            <a:endParaRPr lang="en-US" b="1" dirty="0">
              <a:solidFill>
                <a:schemeClr val="tx2"/>
              </a:solidFill>
            </a:endParaRPr>
          </a:p>
        </p:txBody>
      </p:sp>
      <p:sp>
        <p:nvSpPr>
          <p:cNvPr id="4" name="Date Placeholder 3"/>
          <p:cNvSpPr>
            <a:spLocks noGrp="1"/>
          </p:cNvSpPr>
          <p:nvPr>
            <p:ph type="dt" sz="half" idx="10"/>
          </p:nvPr>
        </p:nvSpPr>
        <p:spPr/>
        <p:txBody>
          <a:bodyPr/>
          <a:lstStyle/>
          <a:p>
            <a:fld id="{001E44E8-06CA-43B9-AB4B-1269776F691D}" type="datetime1">
              <a:rPr lang="en-US" smtClean="0"/>
              <a:t>22/06/2021</a:t>
            </a:fld>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t>10</a:t>
            </a:fld>
            <a:endParaRPr lang="en-US"/>
          </a:p>
        </p:txBody>
      </p:sp>
      <p:sp>
        <p:nvSpPr>
          <p:cNvPr id="10" name="Title 1"/>
          <p:cNvSpPr txBox="1">
            <a:spLocks/>
          </p:cNvSpPr>
          <p:nvPr/>
        </p:nvSpPr>
        <p:spPr>
          <a:xfrm>
            <a:off x="1775053" y="2869848"/>
            <a:ext cx="2886469" cy="996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n-US" sz="3000" dirty="0" err="1" smtClean="0"/>
              <a:t>Học</a:t>
            </a:r>
            <a:r>
              <a:rPr lang="en-US" sz="3000" dirty="0" smtClean="0"/>
              <a:t> </a:t>
            </a:r>
            <a:r>
              <a:rPr lang="en-US" sz="3000" dirty="0" err="1" smtClean="0"/>
              <a:t>tập</a:t>
            </a:r>
            <a:r>
              <a:rPr lang="en-US" sz="3000" dirty="0" smtClean="0"/>
              <a:t> </a:t>
            </a:r>
            <a:r>
              <a:rPr lang="en-US" sz="3000" dirty="0" err="1" smtClean="0"/>
              <a:t>tích</a:t>
            </a:r>
            <a:r>
              <a:rPr lang="en-US" sz="3000" dirty="0" smtClean="0"/>
              <a:t> </a:t>
            </a:r>
            <a:r>
              <a:rPr lang="en-US" sz="3000" dirty="0" err="1" smtClean="0"/>
              <a:t>cực</a:t>
            </a:r>
            <a:endParaRPr lang="en-US" sz="3000" dirty="0" smtClean="0"/>
          </a:p>
        </p:txBody>
      </p:sp>
      <p:sp>
        <p:nvSpPr>
          <p:cNvPr id="18" name="Title 1"/>
          <p:cNvSpPr txBox="1">
            <a:spLocks/>
          </p:cNvSpPr>
          <p:nvPr/>
        </p:nvSpPr>
        <p:spPr>
          <a:xfrm>
            <a:off x="3702908" y="4116093"/>
            <a:ext cx="2998115" cy="996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n-US" sz="3000" dirty="0" err="1" smtClean="0"/>
              <a:t>Cá</a:t>
            </a:r>
            <a:r>
              <a:rPr lang="en-US" sz="3000" dirty="0" smtClean="0"/>
              <a:t> </a:t>
            </a:r>
            <a:r>
              <a:rPr lang="en-US" sz="3000" dirty="0" err="1" smtClean="0"/>
              <a:t>nhân</a:t>
            </a:r>
            <a:r>
              <a:rPr lang="en-US" sz="3000" dirty="0" smtClean="0"/>
              <a:t> </a:t>
            </a:r>
            <a:r>
              <a:rPr lang="en-US" sz="3000" dirty="0" err="1" smtClean="0"/>
              <a:t>hóa</a:t>
            </a:r>
            <a:endParaRPr lang="en-US" sz="3000" dirty="0" smtClean="0"/>
          </a:p>
        </p:txBody>
      </p:sp>
      <p:sp>
        <p:nvSpPr>
          <p:cNvPr id="12" name="Title 1"/>
          <p:cNvSpPr txBox="1">
            <a:spLocks/>
          </p:cNvSpPr>
          <p:nvPr/>
        </p:nvSpPr>
        <p:spPr>
          <a:xfrm>
            <a:off x="1386112" y="5305845"/>
            <a:ext cx="3033727" cy="996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n-US" sz="3000" dirty="0" err="1" smtClean="0"/>
              <a:t>Tối</a:t>
            </a:r>
            <a:r>
              <a:rPr lang="en-US" sz="3000" dirty="0" smtClean="0"/>
              <a:t> </a:t>
            </a:r>
            <a:r>
              <a:rPr lang="en-US" sz="3000" dirty="0" err="1" smtClean="0"/>
              <a:t>ưu</a:t>
            </a:r>
            <a:r>
              <a:rPr lang="en-US" sz="3000" dirty="0" smtClean="0"/>
              <a:t> </a:t>
            </a:r>
            <a:r>
              <a:rPr lang="en-US" sz="3000" dirty="0" err="1" smtClean="0"/>
              <a:t>hóa</a:t>
            </a:r>
            <a:endParaRPr lang="en-US" sz="3000" dirty="0" smtClean="0"/>
          </a:p>
        </p:txBody>
      </p:sp>
      <p:sp>
        <p:nvSpPr>
          <p:cNvPr id="13" name="Title 1"/>
          <p:cNvSpPr txBox="1">
            <a:spLocks/>
          </p:cNvSpPr>
          <p:nvPr/>
        </p:nvSpPr>
        <p:spPr>
          <a:xfrm>
            <a:off x="4850239" y="1149248"/>
            <a:ext cx="4347029" cy="9969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n-US" sz="3600" dirty="0" err="1" smtClean="0"/>
              <a:t>Lớp</a:t>
            </a:r>
            <a:r>
              <a:rPr lang="en-US" sz="3600" dirty="0" smtClean="0"/>
              <a:t> </a:t>
            </a:r>
            <a:r>
              <a:rPr lang="en-US" sz="3600" dirty="0" err="1" smtClean="0"/>
              <a:t>học</a:t>
            </a:r>
            <a:r>
              <a:rPr lang="en-US" sz="3600" dirty="0" smtClean="0"/>
              <a:t> </a:t>
            </a:r>
            <a:r>
              <a:rPr lang="en-US" sz="3600" dirty="0" err="1" smtClean="0"/>
              <a:t>đảo</a:t>
            </a:r>
            <a:r>
              <a:rPr lang="en-US" sz="3600" dirty="0" smtClean="0"/>
              <a:t> </a:t>
            </a:r>
            <a:r>
              <a:rPr lang="en-US" sz="3600" dirty="0" err="1" smtClean="0"/>
              <a:t>ngược</a:t>
            </a:r>
            <a:endParaRPr lang="en-US" sz="3600" dirty="0" smtClean="0"/>
          </a:p>
        </p:txBody>
      </p:sp>
      <p:sp>
        <p:nvSpPr>
          <p:cNvPr id="14" name="Title 1"/>
          <p:cNvSpPr txBox="1">
            <a:spLocks/>
          </p:cNvSpPr>
          <p:nvPr/>
        </p:nvSpPr>
        <p:spPr>
          <a:xfrm>
            <a:off x="-336524" y="4195397"/>
            <a:ext cx="2998115" cy="996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n-US" sz="3000" dirty="0" err="1" smtClean="0"/>
              <a:t>Trò</a:t>
            </a:r>
            <a:r>
              <a:rPr lang="en-US" sz="3000" dirty="0" smtClean="0"/>
              <a:t> </a:t>
            </a:r>
            <a:r>
              <a:rPr lang="en-US" sz="3000" dirty="0" err="1" smtClean="0"/>
              <a:t>chơi</a:t>
            </a:r>
            <a:r>
              <a:rPr lang="en-US" sz="3000" dirty="0" smtClean="0"/>
              <a:t> </a:t>
            </a:r>
            <a:r>
              <a:rPr lang="en-US" sz="3000" dirty="0" err="1" smtClean="0"/>
              <a:t>hóa</a:t>
            </a:r>
            <a:endParaRPr lang="en-US" sz="3000" dirty="0" smtClean="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875" y="3368323"/>
            <a:ext cx="914400" cy="9144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2210" y="4331716"/>
            <a:ext cx="914400" cy="914400"/>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88508" y="1762740"/>
            <a:ext cx="914400" cy="914400"/>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39627" y="3280997"/>
            <a:ext cx="914400" cy="914400"/>
          </a:xfrm>
          <a:prstGeom prst="rect">
            <a:avLst/>
          </a:prstGeom>
        </p:spPr>
      </p:pic>
      <p:pic>
        <p:nvPicPr>
          <p:cNvPr id="11" name="Picture 10"/>
          <p:cNvPicPr>
            <a:picLocks noChangeAspect="1"/>
          </p:cNvPicPr>
          <p:nvPr/>
        </p:nvPicPr>
        <p:blipFill>
          <a:blip r:embed="rId8"/>
          <a:stretch>
            <a:fillRect/>
          </a:stretch>
        </p:blipFill>
        <p:spPr>
          <a:xfrm>
            <a:off x="10119176" y="3476007"/>
            <a:ext cx="1438781" cy="1438781"/>
          </a:xfrm>
          <a:prstGeom prst="rect">
            <a:avLst/>
          </a:prstGeom>
        </p:spPr>
      </p:pic>
      <p:pic>
        <p:nvPicPr>
          <p:cNvPr id="15" name="Picture 14"/>
          <p:cNvPicPr>
            <a:picLocks noChangeAspect="1"/>
          </p:cNvPicPr>
          <p:nvPr/>
        </p:nvPicPr>
        <p:blipFill>
          <a:blip r:embed="rId9"/>
          <a:stretch>
            <a:fillRect/>
          </a:stretch>
        </p:blipFill>
        <p:spPr>
          <a:xfrm>
            <a:off x="7233399" y="3738197"/>
            <a:ext cx="1438781" cy="1438781"/>
          </a:xfrm>
          <a:prstGeom prst="rect">
            <a:avLst/>
          </a:prstGeom>
        </p:spPr>
      </p:pic>
      <p:pic>
        <p:nvPicPr>
          <p:cNvPr id="16" name="Picture 15"/>
          <p:cNvPicPr>
            <a:picLocks noChangeAspect="1"/>
          </p:cNvPicPr>
          <p:nvPr/>
        </p:nvPicPr>
        <p:blipFill>
          <a:blip r:embed="rId10"/>
          <a:stretch>
            <a:fillRect/>
          </a:stretch>
        </p:blipFill>
        <p:spPr>
          <a:xfrm>
            <a:off x="9448562" y="2392418"/>
            <a:ext cx="2743438" cy="999831"/>
          </a:xfrm>
          <a:prstGeom prst="rect">
            <a:avLst/>
          </a:prstGeom>
        </p:spPr>
      </p:pic>
      <p:pic>
        <p:nvPicPr>
          <p:cNvPr id="17" name="Picture 16"/>
          <p:cNvPicPr>
            <a:picLocks noChangeAspect="1"/>
          </p:cNvPicPr>
          <p:nvPr/>
        </p:nvPicPr>
        <p:blipFill>
          <a:blip r:embed="rId11"/>
          <a:stretch>
            <a:fillRect/>
          </a:stretch>
        </p:blipFill>
        <p:spPr>
          <a:xfrm>
            <a:off x="6776111" y="2515396"/>
            <a:ext cx="2743438" cy="1231499"/>
          </a:xfrm>
          <a:prstGeom prst="rect">
            <a:avLst/>
          </a:prstGeom>
        </p:spPr>
      </p:pic>
      <p:sp>
        <p:nvSpPr>
          <p:cNvPr id="19" name="TextBox 18"/>
          <p:cNvSpPr txBox="1"/>
          <p:nvPr/>
        </p:nvSpPr>
        <p:spPr>
          <a:xfrm>
            <a:off x="4214493" y="5868255"/>
            <a:ext cx="8487294" cy="553998"/>
          </a:xfrm>
          <a:prstGeom prst="rect">
            <a:avLst/>
          </a:prstGeom>
          <a:noFill/>
        </p:spPr>
        <p:txBody>
          <a:bodyPr wrap="square" rtlCol="0">
            <a:spAutoFit/>
          </a:bodyPr>
          <a:lstStyle/>
          <a:p>
            <a:pPr algn="ctr"/>
            <a:r>
              <a:rPr lang="en-US" sz="3000" dirty="0" smtClean="0"/>
              <a:t>“</a:t>
            </a:r>
            <a:r>
              <a:rPr lang="en-US" sz="3000" dirty="0" err="1" smtClean="0"/>
              <a:t>Tương</a:t>
            </a:r>
            <a:r>
              <a:rPr lang="en-US" sz="3000" dirty="0" smtClean="0"/>
              <a:t> </a:t>
            </a:r>
            <a:r>
              <a:rPr lang="en-US" sz="3000" dirty="0" err="1" smtClean="0"/>
              <a:t>lai</a:t>
            </a:r>
            <a:r>
              <a:rPr lang="en-US" sz="3000" dirty="0" smtClean="0"/>
              <a:t> </a:t>
            </a:r>
            <a:r>
              <a:rPr lang="en-US" sz="3000" dirty="0" err="1" smtClean="0"/>
              <a:t>của</a:t>
            </a:r>
            <a:r>
              <a:rPr lang="en-US" sz="3000" dirty="0" smtClean="0"/>
              <a:t> </a:t>
            </a:r>
            <a:r>
              <a:rPr lang="en-US" sz="3000" dirty="0" err="1" smtClean="0"/>
              <a:t>giáo</a:t>
            </a:r>
            <a:r>
              <a:rPr lang="en-US" sz="3000" dirty="0" smtClean="0"/>
              <a:t> </a:t>
            </a:r>
            <a:r>
              <a:rPr lang="en-US" sz="3000" dirty="0" err="1" smtClean="0"/>
              <a:t>dục</a:t>
            </a:r>
            <a:r>
              <a:rPr lang="en-US" sz="3000" dirty="0" smtClean="0"/>
              <a:t> </a:t>
            </a:r>
            <a:r>
              <a:rPr lang="en-US" sz="3000" dirty="0" err="1" smtClean="0"/>
              <a:t>là</a:t>
            </a:r>
            <a:r>
              <a:rPr lang="en-US" sz="3000" dirty="0" smtClean="0"/>
              <a:t> </a:t>
            </a:r>
            <a:r>
              <a:rPr lang="en-US" sz="3000" b="1" dirty="0" err="1" smtClean="0"/>
              <a:t>Kết</a:t>
            </a:r>
            <a:r>
              <a:rPr lang="en-US" sz="3000" b="1" dirty="0" smtClean="0"/>
              <a:t> </a:t>
            </a:r>
            <a:r>
              <a:rPr lang="en-US" sz="3000" b="1" dirty="0" err="1" smtClean="0"/>
              <a:t>hợp</a:t>
            </a:r>
            <a:r>
              <a:rPr lang="en-US" sz="3000" dirty="0" smtClean="0"/>
              <a:t>”</a:t>
            </a:r>
            <a:endParaRPr lang="en-US" sz="3000" dirty="0"/>
          </a:p>
        </p:txBody>
      </p:sp>
    </p:spTree>
    <p:custDataLst>
      <p:tags r:id="rId1"/>
    </p:custDataLst>
    <p:extLst>
      <p:ext uri="{BB962C8B-B14F-4D97-AF65-F5344CB8AC3E}">
        <p14:creationId xmlns:p14="http://schemas.microsoft.com/office/powerpoint/2010/main" val="3130166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smtClean="0"/>
              <a:t>XIN CHÂN THÀNH CẢM ƠN QUÝ THẦY CÔ ĐÃ LẮNG NGHE</a:t>
            </a:r>
            <a:endParaRPr lang="en-US" sz="4800"/>
          </a:p>
        </p:txBody>
      </p:sp>
      <p:sp>
        <p:nvSpPr>
          <p:cNvPr id="3" name="Subtitle 2"/>
          <p:cNvSpPr>
            <a:spLocks noGrp="1"/>
          </p:cNvSpPr>
          <p:nvPr>
            <p:ph type="subTitle" idx="1"/>
          </p:nvPr>
        </p:nvSpPr>
        <p:spPr/>
        <p:txBody>
          <a:bodyPr>
            <a:normAutofit/>
          </a:bodyPr>
          <a:lstStyle/>
          <a:p>
            <a:r>
              <a:rPr lang="en-US" sz="4800"/>
              <a:t>Thank you very much</a:t>
            </a:r>
          </a:p>
        </p:txBody>
      </p:sp>
      <p:sp>
        <p:nvSpPr>
          <p:cNvPr id="4" name="Date Placeholder 3"/>
          <p:cNvSpPr>
            <a:spLocks noGrp="1"/>
          </p:cNvSpPr>
          <p:nvPr>
            <p:ph type="dt" sz="half" idx="10"/>
          </p:nvPr>
        </p:nvSpPr>
        <p:spPr/>
        <p:txBody>
          <a:bodyPr/>
          <a:lstStyle/>
          <a:p>
            <a:fld id="{18B21DC3-914F-43AA-BE7D-3524BBD61095}" type="datetime1">
              <a:rPr lang="en-US" smtClean="0"/>
              <a:t>22/06/2021</a:t>
            </a:fld>
            <a:endParaRPr lang="en-US"/>
          </a:p>
        </p:txBody>
      </p:sp>
      <p:sp>
        <p:nvSpPr>
          <p:cNvPr id="5" name="Footer Placeholder 4"/>
          <p:cNvSpPr>
            <a:spLocks noGrp="1"/>
          </p:cNvSpPr>
          <p:nvPr>
            <p:ph type="ftr" sz="quarter" idx="11"/>
          </p:nvPr>
        </p:nvSpPr>
        <p:spPr/>
        <p:txBody>
          <a:bodyPr/>
          <a:lstStyle/>
          <a:p>
            <a:r>
              <a:rPr lang="en-US" smtClean="0"/>
              <a:t>PHAM THI MINH QUY BAY</a:t>
            </a:r>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t>11</a:t>
            </a:fld>
            <a:endParaRPr lang="en-US"/>
          </a:p>
        </p:txBody>
      </p:sp>
    </p:spTree>
    <p:extLst>
      <p:ext uri="{BB962C8B-B14F-4D97-AF65-F5344CB8AC3E}">
        <p14:creationId xmlns:p14="http://schemas.microsoft.com/office/powerpoint/2010/main" val="12425400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01E44E8-06CA-43B9-AB4B-1269776F691D}" type="datetime1">
              <a:rPr lang="en-US" smtClean="0"/>
              <a:t>22/06/2021</a:t>
            </a:fld>
            <a:endParaRPr lang="en-US"/>
          </a:p>
        </p:txBody>
      </p:sp>
      <p:sp>
        <p:nvSpPr>
          <p:cNvPr id="5" name="Footer Placeholder 4"/>
          <p:cNvSpPr>
            <a:spLocks noGrp="1"/>
          </p:cNvSpPr>
          <p:nvPr>
            <p:ph type="ftr" sz="quarter" idx="11"/>
          </p:nvPr>
        </p:nvSpPr>
        <p:spPr>
          <a:xfrm>
            <a:off x="4038600" y="6422253"/>
            <a:ext cx="4188085" cy="389679"/>
          </a:xfrm>
        </p:spPr>
        <p:txBody>
          <a:bodyPr/>
          <a:lstStyle/>
          <a:p>
            <a:r>
              <a:rPr lang="en-US" smtClean="0"/>
              <a:t>PHAM THI MINH QUY BAY</a:t>
            </a:r>
            <a:endParaRPr lang="en-US" dirty="0"/>
          </a:p>
        </p:txBody>
      </p:sp>
      <p:sp>
        <p:nvSpPr>
          <p:cNvPr id="6" name="Slide Number Placeholder 5"/>
          <p:cNvSpPr>
            <a:spLocks noGrp="1"/>
          </p:cNvSpPr>
          <p:nvPr>
            <p:ph type="sldNum" sz="quarter" idx="12"/>
          </p:nvPr>
        </p:nvSpPr>
        <p:spPr/>
        <p:txBody>
          <a:bodyPr/>
          <a:lstStyle/>
          <a:p>
            <a:fld id="{DE427DD3-6A31-4F0A-8302-CFF58809308E}" type="slidenum">
              <a:rPr lang="en-US" smtClean="0"/>
              <a:t>2</a:t>
            </a:fld>
            <a:endParaRPr lang="en-US"/>
          </a:p>
        </p:txBody>
      </p:sp>
      <p:pic>
        <p:nvPicPr>
          <p:cNvPr id="20" name="Picture 19"/>
          <p:cNvPicPr>
            <a:picLocks noChangeAspect="1"/>
          </p:cNvPicPr>
          <p:nvPr/>
        </p:nvPicPr>
        <p:blipFill>
          <a:blip r:embed="rId3"/>
          <a:stretch>
            <a:fillRect/>
          </a:stretch>
        </p:blipFill>
        <p:spPr>
          <a:xfrm>
            <a:off x="7193039" y="-112"/>
            <a:ext cx="5230821" cy="3407959"/>
          </a:xfrm>
          <a:prstGeom prst="rect">
            <a:avLst/>
          </a:prstGeom>
        </p:spPr>
      </p:pic>
      <p:pic>
        <p:nvPicPr>
          <p:cNvPr id="2" name="Picture 1"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649" y="413916"/>
            <a:ext cx="12012701" cy="6030167"/>
          </a:xfrm>
          <a:prstGeom prst="rect">
            <a:avLst/>
          </a:prstGeom>
        </p:spPr>
      </p:pic>
      <p:sp>
        <p:nvSpPr>
          <p:cNvPr id="3" name="Rectangle 2"/>
          <p:cNvSpPr/>
          <p:nvPr/>
        </p:nvSpPr>
        <p:spPr>
          <a:xfrm>
            <a:off x="8226685" y="5917073"/>
            <a:ext cx="184731" cy="369332"/>
          </a:xfrm>
          <a:prstGeom prst="rect">
            <a:avLst/>
          </a:prstGeom>
        </p:spPr>
        <p:txBody>
          <a:bodyPr wrap="none">
            <a:spAutoFit/>
          </a:bodyPr>
          <a:lstStyle/>
          <a:p>
            <a:endParaRPr lang="en-US"/>
          </a:p>
        </p:txBody>
      </p:sp>
      <p:sp>
        <p:nvSpPr>
          <p:cNvPr id="7" name="Action Button: Information 6">
            <a:hlinkClick r:id="rId5" highlightClick="1"/>
          </p:cNvPr>
          <p:cNvSpPr/>
          <p:nvPr/>
        </p:nvSpPr>
        <p:spPr>
          <a:xfrm>
            <a:off x="10558405" y="5917073"/>
            <a:ext cx="795395" cy="369332"/>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93476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smtClean="0">
                <a:solidFill>
                  <a:schemeClr val="tx2"/>
                </a:solidFill>
              </a:rPr>
              <a:t>DỄ DÀNG TIẾP CẬN</a:t>
            </a:r>
            <a:endParaRPr lang="en-US" b="1" dirty="0">
              <a:solidFill>
                <a:schemeClr val="tx2"/>
              </a:solidFill>
            </a:endParaRPr>
          </a:p>
        </p:txBody>
      </p:sp>
      <p:sp>
        <p:nvSpPr>
          <p:cNvPr id="4" name="Date Placeholder 3"/>
          <p:cNvSpPr>
            <a:spLocks noGrp="1"/>
          </p:cNvSpPr>
          <p:nvPr>
            <p:ph type="dt" sz="half" idx="10"/>
          </p:nvPr>
        </p:nvSpPr>
        <p:spPr/>
        <p:txBody>
          <a:bodyPr/>
          <a:lstStyle/>
          <a:p>
            <a:fld id="{001E44E8-06CA-43B9-AB4B-1269776F691D}" type="datetime1">
              <a:rPr lang="en-US" smtClean="0"/>
              <a:t>22/06/2021</a:t>
            </a:fld>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t>3</a:t>
            </a:fld>
            <a:endParaRPr lang="en-US"/>
          </a:p>
        </p:txBody>
      </p:sp>
      <p:sp>
        <p:nvSpPr>
          <p:cNvPr id="8" name="Rectangle 7"/>
          <p:cNvSpPr/>
          <p:nvPr/>
        </p:nvSpPr>
        <p:spPr>
          <a:xfrm>
            <a:off x="885393" y="1362076"/>
            <a:ext cx="10711875" cy="3231654"/>
          </a:xfrm>
          <a:prstGeom prst="rect">
            <a:avLst/>
          </a:prstGeom>
        </p:spPr>
        <p:txBody>
          <a:bodyPr wrap="square">
            <a:spAutoFit/>
          </a:bodyPr>
          <a:lstStyle/>
          <a:p>
            <a:pPr algn="just"/>
            <a:r>
              <a:rPr lang="en-US" sz="3200" smtClean="0"/>
              <a:t>Học viên có thể học bất cứ đâu, bất kỳ lúc nào cảm thấy thuận tiện và có kết nối Internet</a:t>
            </a:r>
          </a:p>
          <a:p>
            <a:pPr marL="571500" indent="-571500" algn="just">
              <a:buFontTx/>
              <a:buChar char="-"/>
            </a:pPr>
            <a:r>
              <a:rPr lang="en-US" sz="2800" smtClean="0"/>
              <a:t>Giao diện truy cập qua môi trường Web, giao diện thân thiện người dùng, bố cục hợp lý </a:t>
            </a:r>
          </a:p>
          <a:p>
            <a:pPr marL="571500" indent="-571500" algn="just">
              <a:buFontTx/>
              <a:buChar char="-"/>
            </a:pPr>
            <a:r>
              <a:rPr lang="en-US" sz="2800" smtClean="0"/>
              <a:t>Hỗ trợ ngôn ngữ tiếng Việt</a:t>
            </a:r>
          </a:p>
          <a:p>
            <a:pPr marL="571500" indent="-571500" algn="just">
              <a:buFontTx/>
              <a:buChar char="-"/>
            </a:pPr>
            <a:r>
              <a:rPr lang="en-US" sz="2800" smtClean="0"/>
              <a:t>Đăng nhập dễ dàng trên nhiều thiết bị</a:t>
            </a:r>
          </a:p>
          <a:p>
            <a:pPr marL="571500" indent="-571500" algn="just">
              <a:buFontTx/>
              <a:buChar char="-"/>
            </a:pPr>
            <a:r>
              <a:rPr lang="en-US" sz="2800" smtClean="0"/>
              <a:t>SV có thể quay lại và xem lại nội dung khi cần </a:t>
            </a:r>
          </a:p>
        </p:txBody>
      </p:sp>
      <p:pic>
        <p:nvPicPr>
          <p:cNvPr id="3" name="Picture 2"/>
          <p:cNvPicPr>
            <a:picLocks noChangeAspect="1"/>
          </p:cNvPicPr>
          <p:nvPr/>
        </p:nvPicPr>
        <p:blipFill>
          <a:blip r:embed="rId4"/>
          <a:stretch>
            <a:fillRect/>
          </a:stretch>
        </p:blipFill>
        <p:spPr>
          <a:xfrm>
            <a:off x="10439321" y="207778"/>
            <a:ext cx="914479" cy="914479"/>
          </a:xfrm>
          <a:prstGeom prst="rect">
            <a:avLst/>
          </a:prstGeom>
        </p:spPr>
      </p:pic>
    </p:spTree>
    <p:custDataLst>
      <p:tags r:id="rId1"/>
    </p:custDataLst>
    <p:extLst>
      <p:ext uri="{BB962C8B-B14F-4D97-AF65-F5344CB8AC3E}">
        <p14:creationId xmlns:p14="http://schemas.microsoft.com/office/powerpoint/2010/main" val="32498295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Straight Connector 22"/>
          <p:cNvCxnSpPr/>
          <p:nvPr/>
        </p:nvCxnSpPr>
        <p:spPr>
          <a:xfrm flipV="1">
            <a:off x="6568833" y="3869926"/>
            <a:ext cx="2911929" cy="44477"/>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pPr algn="ctr"/>
            <a:r>
              <a:rPr lang="en-US" b="1" smtClean="0">
                <a:solidFill>
                  <a:schemeClr val="tx2"/>
                </a:solidFill>
              </a:rPr>
              <a:t>Chức năng giao tiếp kết nối</a:t>
            </a:r>
            <a:endParaRPr lang="en-US" b="1" dirty="0">
              <a:solidFill>
                <a:schemeClr val="tx2"/>
              </a:solidFill>
            </a:endParaRPr>
          </a:p>
        </p:txBody>
      </p:sp>
      <p:sp>
        <p:nvSpPr>
          <p:cNvPr id="4" name="Date Placeholder 3"/>
          <p:cNvSpPr>
            <a:spLocks noGrp="1"/>
          </p:cNvSpPr>
          <p:nvPr>
            <p:ph type="dt" sz="half" idx="10"/>
          </p:nvPr>
        </p:nvSpPr>
        <p:spPr/>
        <p:txBody>
          <a:bodyPr/>
          <a:lstStyle/>
          <a:p>
            <a:fld id="{001E44E8-06CA-43B9-AB4B-1269776F691D}" type="datetime1">
              <a:rPr lang="en-US" smtClean="0"/>
              <a:t>22/06/2021</a:t>
            </a:fld>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t>4</a:t>
            </a:fld>
            <a:endParaRPr lang="en-US"/>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28833" y="3234819"/>
            <a:ext cx="1440000" cy="1440000"/>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69828" y="3413224"/>
            <a:ext cx="1440000" cy="1440000"/>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27199" y="3429432"/>
            <a:ext cx="1440000" cy="1440000"/>
          </a:xfrm>
          <a:prstGeom prst="rect">
            <a:avLst/>
          </a:prstGeom>
        </p:spPr>
      </p:pic>
      <p:sp>
        <p:nvSpPr>
          <p:cNvPr id="13" name="Title 1"/>
          <p:cNvSpPr txBox="1">
            <a:spLocks/>
          </p:cNvSpPr>
          <p:nvPr/>
        </p:nvSpPr>
        <p:spPr>
          <a:xfrm>
            <a:off x="687057" y="5200205"/>
            <a:ext cx="2743200" cy="996950"/>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n-US" sz="3000" smtClean="0"/>
              <a:t>Diễn đàn thảo luận, thông báo bài học, email</a:t>
            </a:r>
            <a:endParaRPr lang="en-US" sz="3000" dirty="0" smtClean="0"/>
          </a:p>
        </p:txBody>
      </p:sp>
      <p:sp>
        <p:nvSpPr>
          <p:cNvPr id="14" name="Title 1"/>
          <p:cNvSpPr txBox="1">
            <a:spLocks/>
          </p:cNvSpPr>
          <p:nvPr/>
        </p:nvSpPr>
        <p:spPr>
          <a:xfrm>
            <a:off x="3907199" y="2756482"/>
            <a:ext cx="3211483" cy="1392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algn="ctr"/>
            <a:endParaRPr lang="en-US" sz="3000" dirty="0" smtClean="0"/>
          </a:p>
        </p:txBody>
      </p:sp>
      <p:sp>
        <p:nvSpPr>
          <p:cNvPr id="15" name="Title 1"/>
          <p:cNvSpPr txBox="1">
            <a:spLocks/>
          </p:cNvSpPr>
          <p:nvPr/>
        </p:nvSpPr>
        <p:spPr>
          <a:xfrm>
            <a:off x="7685313" y="5156738"/>
            <a:ext cx="4007333" cy="1040417"/>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n-US" sz="3000" smtClean="0"/>
              <a:t>Kết quả học tâp, chứng chỉ hoàn thành khóa học</a:t>
            </a:r>
            <a:endParaRPr lang="en-US" sz="3000" dirty="0" smtClean="0"/>
          </a:p>
        </p:txBody>
      </p:sp>
      <p:cxnSp>
        <p:nvCxnSpPr>
          <p:cNvPr id="25" name="Straight Connector 24"/>
          <p:cNvCxnSpPr/>
          <p:nvPr/>
        </p:nvCxnSpPr>
        <p:spPr>
          <a:xfrm flipH="1" flipV="1">
            <a:off x="2058657" y="4000726"/>
            <a:ext cx="3394799" cy="23085"/>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27" name="Title 1"/>
          <p:cNvSpPr txBox="1">
            <a:spLocks/>
          </p:cNvSpPr>
          <p:nvPr/>
        </p:nvSpPr>
        <p:spPr>
          <a:xfrm>
            <a:off x="4477233" y="5116924"/>
            <a:ext cx="2743200" cy="996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algn="ctr"/>
            <a:r>
              <a:rPr lang="en-US" sz="3000" smtClean="0"/>
              <a:t>Hội nghị trực tuyến</a:t>
            </a:r>
            <a:endParaRPr lang="en-US" sz="3000" dirty="0" smtClean="0"/>
          </a:p>
        </p:txBody>
      </p:sp>
      <p:sp>
        <p:nvSpPr>
          <p:cNvPr id="31" name="Title 1"/>
          <p:cNvSpPr txBox="1">
            <a:spLocks/>
          </p:cNvSpPr>
          <p:nvPr/>
        </p:nvSpPr>
        <p:spPr>
          <a:xfrm>
            <a:off x="1067285" y="1310612"/>
            <a:ext cx="9938172" cy="152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pPr marL="457200" indent="-457200">
              <a:buFont typeface="Arial" panose="020B0604020202020204" pitchFamily="34" charset="0"/>
              <a:buChar char="•"/>
            </a:pPr>
            <a:r>
              <a:rPr lang="en-US" sz="3000" smtClean="0"/>
              <a:t>Thông báo của giảng viên</a:t>
            </a:r>
          </a:p>
          <a:p>
            <a:pPr marL="457200" indent="-457200">
              <a:buFont typeface="Arial" panose="020B0604020202020204" pitchFamily="34" charset="0"/>
              <a:buChar char="•"/>
            </a:pPr>
            <a:r>
              <a:rPr lang="en-US" sz="3000" smtClean="0"/>
              <a:t>Trao đổi của học viên</a:t>
            </a:r>
            <a:endParaRPr lang="en-US" sz="3000" dirty="0" smtClean="0"/>
          </a:p>
        </p:txBody>
      </p:sp>
      <p:pic>
        <p:nvPicPr>
          <p:cNvPr id="32" name="Picture 31"/>
          <p:cNvPicPr>
            <a:picLocks noChangeAspect="1"/>
          </p:cNvPicPr>
          <p:nvPr/>
        </p:nvPicPr>
        <p:blipFill>
          <a:blip r:embed="rId7"/>
          <a:stretch>
            <a:fillRect/>
          </a:stretch>
        </p:blipFill>
        <p:spPr>
          <a:xfrm>
            <a:off x="8969828" y="1642086"/>
            <a:ext cx="914479" cy="914479"/>
          </a:xfrm>
          <a:prstGeom prst="rect">
            <a:avLst/>
          </a:prstGeom>
        </p:spPr>
      </p:pic>
    </p:spTree>
    <p:custDataLst>
      <p:tags r:id="rId1"/>
    </p:custDataLst>
    <p:extLst>
      <p:ext uri="{BB962C8B-B14F-4D97-AF65-F5344CB8AC3E}">
        <p14:creationId xmlns:p14="http://schemas.microsoft.com/office/powerpoint/2010/main" val="42461243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smtClean="0">
                <a:solidFill>
                  <a:schemeClr val="tx2"/>
                </a:solidFill>
              </a:rPr>
              <a:t>Đa dạng</a:t>
            </a:r>
            <a:endParaRPr lang="en-US" b="1" dirty="0">
              <a:solidFill>
                <a:schemeClr val="tx2"/>
              </a:solidFill>
            </a:endParaRPr>
          </a:p>
        </p:txBody>
      </p:sp>
      <p:sp>
        <p:nvSpPr>
          <p:cNvPr id="4" name="Date Placeholder 3"/>
          <p:cNvSpPr>
            <a:spLocks noGrp="1"/>
          </p:cNvSpPr>
          <p:nvPr>
            <p:ph type="dt" sz="half" idx="10"/>
          </p:nvPr>
        </p:nvSpPr>
        <p:spPr/>
        <p:txBody>
          <a:bodyPr/>
          <a:lstStyle/>
          <a:p>
            <a:fld id="{001E44E8-06CA-43B9-AB4B-1269776F691D}" type="datetime1">
              <a:rPr lang="en-US" smtClean="0"/>
              <a:t>22/06/2021</a:t>
            </a:fld>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t>5</a:t>
            </a:fld>
            <a:endParaRPr lang="en-US"/>
          </a:p>
        </p:txBody>
      </p:sp>
      <p:sp>
        <p:nvSpPr>
          <p:cNvPr id="8" name="Title 1"/>
          <p:cNvSpPr txBox="1">
            <a:spLocks/>
          </p:cNvSpPr>
          <p:nvPr/>
        </p:nvSpPr>
        <p:spPr>
          <a:xfrm>
            <a:off x="1011022" y="2575323"/>
            <a:ext cx="10895228" cy="996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z="3000" smtClean="0"/>
              <a:t>Học liệu chia sẻ của giảng viên có phân chia các phần hoạt động rõ ràng, trực quan phù hợp với nội dung</a:t>
            </a:r>
            <a:endParaRPr lang="en-US" sz="3000" dirty="0" smtClean="0"/>
          </a:p>
        </p:txBody>
      </p:sp>
      <p:sp>
        <p:nvSpPr>
          <p:cNvPr id="10" name="Title 1"/>
          <p:cNvSpPr txBox="1">
            <a:spLocks/>
          </p:cNvSpPr>
          <p:nvPr/>
        </p:nvSpPr>
        <p:spPr>
          <a:xfrm>
            <a:off x="2548307" y="1396258"/>
            <a:ext cx="8963333" cy="996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z="3000" smtClean="0"/>
              <a:t>Hệ thống hỗ trợ nội dung dạng văn bản, hình ảnh, bài báo, Video, audio, pdf, word…</a:t>
            </a:r>
            <a:endParaRPr lang="en-US" sz="3000" dirty="0" smtClean="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39400" y="239708"/>
            <a:ext cx="914400" cy="914400"/>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66157" y="1487494"/>
            <a:ext cx="914400" cy="914400"/>
          </a:xfrm>
          <a:prstGeom prst="rect">
            <a:avLst/>
          </a:prstGeom>
        </p:spPr>
      </p:pic>
      <p:pic>
        <p:nvPicPr>
          <p:cNvPr id="3" name="Picture 2"/>
          <p:cNvPicPr>
            <a:picLocks noChangeAspect="1"/>
          </p:cNvPicPr>
          <p:nvPr/>
        </p:nvPicPr>
        <p:blipFill>
          <a:blip r:embed="rId6"/>
          <a:stretch>
            <a:fillRect/>
          </a:stretch>
        </p:blipFill>
        <p:spPr>
          <a:xfrm>
            <a:off x="171637" y="3658988"/>
            <a:ext cx="6286999" cy="1071669"/>
          </a:xfrm>
          <a:prstGeom prst="rect">
            <a:avLst/>
          </a:prstGeom>
        </p:spPr>
      </p:pic>
      <p:pic>
        <p:nvPicPr>
          <p:cNvPr id="16" name="Picture 15"/>
          <p:cNvPicPr>
            <a:picLocks noChangeAspect="1"/>
          </p:cNvPicPr>
          <p:nvPr/>
        </p:nvPicPr>
        <p:blipFill>
          <a:blip r:embed="rId7"/>
          <a:stretch>
            <a:fillRect/>
          </a:stretch>
        </p:blipFill>
        <p:spPr>
          <a:xfrm>
            <a:off x="303939" y="5038928"/>
            <a:ext cx="6022394" cy="1147863"/>
          </a:xfrm>
          <a:prstGeom prst="rect">
            <a:avLst/>
          </a:prstGeom>
        </p:spPr>
      </p:pic>
      <p:pic>
        <p:nvPicPr>
          <p:cNvPr id="17" name="Picture 16" descr="Screen Clipping"/>
          <p:cNvPicPr>
            <a:picLocks noChangeAspect="1"/>
          </p:cNvPicPr>
          <p:nvPr/>
        </p:nvPicPr>
        <p:blipFill rotWithShape="1">
          <a:blip r:embed="rId8">
            <a:extLst>
              <a:ext uri="{28A0092B-C50C-407E-A947-70E740481C1C}">
                <a14:useLocalDpi xmlns:a14="http://schemas.microsoft.com/office/drawing/2010/main" val="0"/>
              </a:ext>
            </a:extLst>
          </a:blip>
          <a:srcRect t="19562"/>
          <a:stretch/>
        </p:blipFill>
        <p:spPr>
          <a:xfrm>
            <a:off x="6809624" y="3627884"/>
            <a:ext cx="5382376" cy="1195389"/>
          </a:xfrm>
          <a:prstGeom prst="rect">
            <a:avLst/>
          </a:prstGeom>
        </p:spPr>
      </p:pic>
      <p:sp>
        <p:nvSpPr>
          <p:cNvPr id="19" name="Title 1"/>
          <p:cNvSpPr txBox="1">
            <a:spLocks/>
          </p:cNvSpPr>
          <p:nvPr/>
        </p:nvSpPr>
        <p:spPr>
          <a:xfrm>
            <a:off x="6096000" y="4840672"/>
            <a:ext cx="6587583" cy="1564181"/>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z="3000" smtClean="0"/>
              <a:t>Với hoạt động học tập khác nhau gắn với Logo thích hợp bài học </a:t>
            </a:r>
          </a:p>
          <a:p>
            <a:r>
              <a:rPr lang="en-US" sz="3000" smtClean="0"/>
              <a:t>Nút tròn đánh dấu thể hiện việc hoàn thành hay chưa hoàn thành nội dung</a:t>
            </a:r>
            <a:endParaRPr lang="en-US" sz="3000" dirty="0" smtClean="0"/>
          </a:p>
        </p:txBody>
      </p:sp>
    </p:spTree>
    <p:custDataLst>
      <p:tags r:id="rId1"/>
    </p:custDataLst>
    <p:extLst>
      <p:ext uri="{BB962C8B-B14F-4D97-AF65-F5344CB8AC3E}">
        <p14:creationId xmlns:p14="http://schemas.microsoft.com/office/powerpoint/2010/main" val="1114170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6763" y="157158"/>
            <a:ext cx="10515600" cy="996950"/>
          </a:xfrm>
        </p:spPr>
        <p:txBody>
          <a:bodyPr/>
          <a:lstStyle/>
          <a:p>
            <a:pPr algn="ctr"/>
            <a:r>
              <a:rPr lang="en-US" b="1" smtClean="0">
                <a:solidFill>
                  <a:schemeClr val="tx2"/>
                </a:solidFill>
              </a:rPr>
              <a:t>Đa dạng</a:t>
            </a:r>
            <a:endParaRPr lang="en-US" b="1" dirty="0">
              <a:solidFill>
                <a:schemeClr val="tx2"/>
              </a:solidFill>
            </a:endParaRPr>
          </a:p>
        </p:txBody>
      </p:sp>
      <p:sp>
        <p:nvSpPr>
          <p:cNvPr id="4" name="Date Placeholder 3"/>
          <p:cNvSpPr>
            <a:spLocks noGrp="1"/>
          </p:cNvSpPr>
          <p:nvPr>
            <p:ph type="dt" sz="half" idx="10"/>
          </p:nvPr>
        </p:nvSpPr>
        <p:spPr/>
        <p:txBody>
          <a:bodyPr/>
          <a:lstStyle/>
          <a:p>
            <a:fld id="{001E44E8-06CA-43B9-AB4B-1269776F691D}" type="datetime1">
              <a:rPr lang="en-US" smtClean="0"/>
              <a:t>22/06/2021</a:t>
            </a:fld>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t>6</a:t>
            </a:fld>
            <a:endParaRPr lang="en-US"/>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39400" y="239708"/>
            <a:ext cx="914400" cy="914400"/>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2386" y="1091710"/>
            <a:ext cx="914400" cy="914400"/>
          </a:xfrm>
          <a:prstGeom prst="rect">
            <a:avLst/>
          </a:prstGeom>
        </p:spPr>
      </p:pic>
      <p:sp>
        <p:nvSpPr>
          <p:cNvPr id="14" name="Title 1"/>
          <p:cNvSpPr txBox="1">
            <a:spLocks/>
          </p:cNvSpPr>
          <p:nvPr/>
        </p:nvSpPr>
        <p:spPr>
          <a:xfrm>
            <a:off x="1781163" y="1102006"/>
            <a:ext cx="9555492" cy="996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z="3000" smtClean="0"/>
              <a:t>Biết được khi nào hoàn thành khóa học, nhìn thấy được phần nào chưa hoàn thành trong khóa học</a:t>
            </a:r>
            <a:endParaRPr lang="en-US" sz="3000" dirty="0" smtClean="0"/>
          </a:p>
        </p:txBody>
      </p:sp>
      <p:sp>
        <p:nvSpPr>
          <p:cNvPr id="15" name="Title 1"/>
          <p:cNvSpPr txBox="1">
            <a:spLocks/>
          </p:cNvSpPr>
          <p:nvPr/>
        </p:nvSpPr>
        <p:spPr>
          <a:xfrm>
            <a:off x="755207" y="2193573"/>
            <a:ext cx="10581448" cy="996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z="3000" smtClean="0"/>
              <a:t>Block hỗ trợ học tập, thấy được kết quả học những bạn nào có điểm cao nhất để động viên và để phấn đấu</a:t>
            </a:r>
            <a:endParaRPr lang="en-US" sz="3000" dirty="0" smtClean="0"/>
          </a:p>
        </p:txBody>
      </p:sp>
      <p:sp>
        <p:nvSpPr>
          <p:cNvPr id="12" name="Title 1"/>
          <p:cNvSpPr txBox="1">
            <a:spLocks/>
          </p:cNvSpPr>
          <p:nvPr/>
        </p:nvSpPr>
        <p:spPr>
          <a:xfrm>
            <a:off x="755207" y="3183712"/>
            <a:ext cx="10169955" cy="996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z="3000" smtClean="0"/>
              <a:t>Xem lại được bài kiểm tra (học lại, ôn lại), có thể cải thiện điểm bằng cách “Thực hiện lại đề thi”</a:t>
            </a:r>
            <a:endParaRPr lang="en-US" sz="3000" dirty="0" smtClean="0"/>
          </a:p>
        </p:txBody>
      </p:sp>
      <p:sp>
        <p:nvSpPr>
          <p:cNvPr id="16" name="Title 1"/>
          <p:cNvSpPr txBox="1">
            <a:spLocks/>
          </p:cNvSpPr>
          <p:nvPr/>
        </p:nvSpPr>
        <p:spPr>
          <a:xfrm>
            <a:off x="683078" y="4107374"/>
            <a:ext cx="10725706" cy="9969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z="3000" smtClean="0"/>
              <a:t>Nhận được chứng chỉ hoàn thành khóa học ngay sau khi hoàn thành tất cả các yêu cầu</a:t>
            </a:r>
            <a:endParaRPr lang="en-US" sz="3000" dirty="0" smtClean="0"/>
          </a:p>
        </p:txBody>
      </p:sp>
      <p:pic>
        <p:nvPicPr>
          <p:cNvPr id="5" name="Picture 4" descr="Screen Clipp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10007" y="5052222"/>
            <a:ext cx="7281993" cy="1729851"/>
          </a:xfrm>
          <a:prstGeom prst="rect">
            <a:avLst/>
          </a:prstGeom>
        </p:spPr>
      </p:pic>
    </p:spTree>
    <p:custDataLst>
      <p:tags r:id="rId1"/>
    </p:custDataLst>
    <p:extLst>
      <p:ext uri="{BB962C8B-B14F-4D97-AF65-F5344CB8AC3E}">
        <p14:creationId xmlns:p14="http://schemas.microsoft.com/office/powerpoint/2010/main" val="18534705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vi-VN" b="1">
                <a:solidFill>
                  <a:schemeClr val="tx2"/>
                </a:solidFill>
              </a:rPr>
              <a:t>Chức năng </a:t>
            </a:r>
            <a:r>
              <a:rPr lang="vi-VN" b="1">
                <a:solidFill>
                  <a:schemeClr val="tx2"/>
                </a:solidFill>
              </a:rPr>
              <a:t>đánh giá và kiểm tra </a:t>
            </a:r>
            <a:endParaRPr lang="en-US" b="1">
              <a:solidFill>
                <a:schemeClr val="tx2"/>
              </a:solidFill>
            </a:endParaRPr>
          </a:p>
        </p:txBody>
      </p:sp>
      <p:sp>
        <p:nvSpPr>
          <p:cNvPr id="3" name="Content Placeholder 2"/>
          <p:cNvSpPr>
            <a:spLocks noGrp="1"/>
          </p:cNvSpPr>
          <p:nvPr>
            <p:ph idx="1"/>
          </p:nvPr>
        </p:nvSpPr>
        <p:spPr>
          <a:xfrm>
            <a:off x="1676400" y="1336223"/>
            <a:ext cx="10515600" cy="2215741"/>
          </a:xfrm>
        </p:spPr>
        <p:txBody>
          <a:bodyPr/>
          <a:lstStyle/>
          <a:p>
            <a:pPr marL="0" indent="0">
              <a:buNone/>
            </a:pPr>
            <a:r>
              <a:rPr lang="en-US" smtClean="0"/>
              <a:t>Linh hoạt trong đánh giá:</a:t>
            </a:r>
          </a:p>
          <a:p>
            <a:r>
              <a:rPr lang="en-US" smtClean="0"/>
              <a:t>Đánh giá đầu vào</a:t>
            </a:r>
          </a:p>
          <a:p>
            <a:r>
              <a:rPr lang="en-US" smtClean="0"/>
              <a:t>Bài tập đánh giá từng phần</a:t>
            </a:r>
          </a:p>
          <a:p>
            <a:r>
              <a:rPr lang="en-US" smtClean="0"/>
              <a:t>Đánh giá kết thúc khóa học</a:t>
            </a:r>
          </a:p>
          <a:p>
            <a:endParaRPr lang="en-US"/>
          </a:p>
        </p:txBody>
      </p:sp>
      <p:sp>
        <p:nvSpPr>
          <p:cNvPr id="4" name="Date Placeholder 3"/>
          <p:cNvSpPr>
            <a:spLocks noGrp="1"/>
          </p:cNvSpPr>
          <p:nvPr>
            <p:ph type="dt" sz="half" idx="10"/>
          </p:nvPr>
        </p:nvSpPr>
        <p:spPr/>
        <p:txBody>
          <a:bodyPr/>
          <a:lstStyle/>
          <a:p>
            <a:fld id="{001E44E8-06CA-43B9-AB4B-1269776F691D}" type="datetime1">
              <a:rPr lang="en-US" smtClean="0"/>
              <a:t>22/06/2021</a:t>
            </a:fld>
            <a:endParaRPr lang="en-US"/>
          </a:p>
        </p:txBody>
      </p:sp>
      <p:sp>
        <p:nvSpPr>
          <p:cNvPr id="5" name="Footer Placeholder 4"/>
          <p:cNvSpPr>
            <a:spLocks noGrp="1"/>
          </p:cNvSpPr>
          <p:nvPr>
            <p:ph type="ftr" sz="quarter" idx="11"/>
          </p:nvPr>
        </p:nvSpPr>
        <p:spPr/>
        <p:txBody>
          <a:bodyPr/>
          <a:lstStyle/>
          <a:p>
            <a:r>
              <a:rPr lang="en-US" smtClean="0"/>
              <a:t>PHAM THI MINH QUY BAY</a:t>
            </a:r>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t>7</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506" y="1278710"/>
            <a:ext cx="914400" cy="914400"/>
          </a:xfrm>
          <a:prstGeom prst="rect">
            <a:avLst/>
          </a:prstGeom>
        </p:spPr>
      </p:pic>
      <p:sp>
        <p:nvSpPr>
          <p:cNvPr id="8" name="TextBox 7"/>
          <p:cNvSpPr txBox="1"/>
          <p:nvPr/>
        </p:nvSpPr>
        <p:spPr>
          <a:xfrm>
            <a:off x="6934200" y="1278710"/>
            <a:ext cx="4963886" cy="2308324"/>
          </a:xfrm>
          <a:prstGeom prst="rect">
            <a:avLst/>
          </a:prstGeom>
          <a:noFill/>
        </p:spPr>
        <p:txBody>
          <a:bodyPr wrap="square" rtlCol="0">
            <a:spAutoFit/>
          </a:bodyPr>
          <a:lstStyle/>
          <a:p>
            <a:r>
              <a:rPr lang="en-US" smtClean="0"/>
              <a:t>Đa dạng kiểu đánh giá: Các dạng câu hỏi Trắc nghiệm, đúng sai, kéo thả, trả lời ngắn, điền vào chỗ trống, thảo luận trực tuyến, thuyết trình trực tuyến, nộp file tài liệu, hình ảnh, video….</a:t>
            </a:r>
          </a:p>
          <a:p>
            <a:r>
              <a:rPr lang="en-US" smtClean="0"/>
              <a:t>Các câu hỏi có thể chứa hình ảnh, video</a:t>
            </a:r>
          </a:p>
          <a:p>
            <a:r>
              <a:rPr lang="en-US" smtClean="0"/>
              <a:t>Phản hồi kết quả kiểm tra một cách tự động hoặc manualy</a:t>
            </a:r>
            <a:endParaRPr lang="en-US"/>
          </a:p>
        </p:txBody>
      </p:sp>
      <p:pic>
        <p:nvPicPr>
          <p:cNvPr id="9" name="Picture 8"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242" y="3677527"/>
            <a:ext cx="5663840" cy="2626290"/>
          </a:xfrm>
          <a:prstGeom prst="rect">
            <a:avLst/>
          </a:prstGeom>
        </p:spPr>
      </p:pic>
      <p:pic>
        <p:nvPicPr>
          <p:cNvPr id="10" name="Picture 9"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4107" y="3660067"/>
            <a:ext cx="6157893" cy="1001725"/>
          </a:xfrm>
          <a:prstGeom prst="rect">
            <a:avLst/>
          </a:prstGeom>
        </p:spPr>
      </p:pic>
    </p:spTree>
    <p:extLst>
      <p:ext uri="{BB962C8B-B14F-4D97-AF65-F5344CB8AC3E}">
        <p14:creationId xmlns:p14="http://schemas.microsoft.com/office/powerpoint/2010/main" val="4225878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vi-VN" b="1">
                <a:solidFill>
                  <a:schemeClr val="tx2"/>
                </a:solidFill>
              </a:rPr>
              <a:t>Chức năng </a:t>
            </a:r>
            <a:r>
              <a:rPr lang="vi-VN" b="1">
                <a:solidFill>
                  <a:schemeClr val="tx2"/>
                </a:solidFill>
              </a:rPr>
              <a:t>đánh giá và kiểm tra </a:t>
            </a:r>
            <a:endParaRPr lang="en-US" b="1">
              <a:solidFill>
                <a:schemeClr val="tx2"/>
              </a:solidFill>
            </a:endParaRPr>
          </a:p>
        </p:txBody>
      </p:sp>
      <p:sp>
        <p:nvSpPr>
          <p:cNvPr id="3" name="Content Placeholder 2"/>
          <p:cNvSpPr>
            <a:spLocks noGrp="1"/>
          </p:cNvSpPr>
          <p:nvPr>
            <p:ph idx="1"/>
          </p:nvPr>
        </p:nvSpPr>
        <p:spPr>
          <a:xfrm>
            <a:off x="1676400" y="1336223"/>
            <a:ext cx="10515600" cy="2215741"/>
          </a:xfrm>
        </p:spPr>
        <p:txBody>
          <a:bodyPr/>
          <a:lstStyle/>
          <a:p>
            <a:pPr marL="0" indent="0">
              <a:buNone/>
            </a:pPr>
            <a:r>
              <a:rPr lang="en-US" smtClean="0"/>
              <a:t>Linh hoạt trong đánh giá:</a:t>
            </a:r>
          </a:p>
          <a:p>
            <a:r>
              <a:rPr lang="en-US" smtClean="0"/>
              <a:t>Đánh giá đầu vào</a:t>
            </a:r>
          </a:p>
          <a:p>
            <a:r>
              <a:rPr lang="en-US" smtClean="0"/>
              <a:t>Bài tập đánh giá từng phần</a:t>
            </a:r>
          </a:p>
          <a:p>
            <a:r>
              <a:rPr lang="en-US" smtClean="0"/>
              <a:t>Đánh giá kết thúc khóa học</a:t>
            </a:r>
          </a:p>
          <a:p>
            <a:endParaRPr lang="en-US"/>
          </a:p>
        </p:txBody>
      </p:sp>
      <p:sp>
        <p:nvSpPr>
          <p:cNvPr id="4" name="Date Placeholder 3"/>
          <p:cNvSpPr>
            <a:spLocks noGrp="1"/>
          </p:cNvSpPr>
          <p:nvPr>
            <p:ph type="dt" sz="half" idx="10"/>
          </p:nvPr>
        </p:nvSpPr>
        <p:spPr/>
        <p:txBody>
          <a:bodyPr/>
          <a:lstStyle/>
          <a:p>
            <a:fld id="{001E44E8-06CA-43B9-AB4B-1269776F691D}" type="datetime1">
              <a:rPr lang="en-US" smtClean="0"/>
              <a:t>22/06/2021</a:t>
            </a:fld>
            <a:endParaRPr lang="en-US"/>
          </a:p>
        </p:txBody>
      </p:sp>
      <p:sp>
        <p:nvSpPr>
          <p:cNvPr id="5" name="Footer Placeholder 4"/>
          <p:cNvSpPr>
            <a:spLocks noGrp="1"/>
          </p:cNvSpPr>
          <p:nvPr>
            <p:ph type="ftr" sz="quarter" idx="11"/>
          </p:nvPr>
        </p:nvSpPr>
        <p:spPr/>
        <p:txBody>
          <a:bodyPr/>
          <a:lstStyle/>
          <a:p>
            <a:r>
              <a:rPr lang="en-US" smtClean="0"/>
              <a:t>PHAM THI MINH QUY BAY</a:t>
            </a:r>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t>8</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506" y="1278710"/>
            <a:ext cx="914400" cy="914400"/>
          </a:xfrm>
          <a:prstGeom prst="rect">
            <a:avLst/>
          </a:prstGeom>
        </p:spPr>
      </p:pic>
      <p:sp>
        <p:nvSpPr>
          <p:cNvPr id="8" name="TextBox 7"/>
          <p:cNvSpPr txBox="1"/>
          <p:nvPr/>
        </p:nvSpPr>
        <p:spPr>
          <a:xfrm>
            <a:off x="6934200" y="1278710"/>
            <a:ext cx="4963886" cy="2308324"/>
          </a:xfrm>
          <a:prstGeom prst="rect">
            <a:avLst/>
          </a:prstGeom>
          <a:noFill/>
        </p:spPr>
        <p:txBody>
          <a:bodyPr wrap="square" rtlCol="0">
            <a:spAutoFit/>
          </a:bodyPr>
          <a:lstStyle/>
          <a:p>
            <a:r>
              <a:rPr lang="en-US" smtClean="0"/>
              <a:t>Đa dạng kiểu đánh giá: Các dạng câu hỏi Trắc nghiệm, đúng sai, kéo thả, trả lời ngắn, điền vào chỗ trống, thảo luận trực tuyến, thuyết trình trực tuyến, nộp file tài liệu, hình ảnh, video….</a:t>
            </a:r>
          </a:p>
          <a:p>
            <a:r>
              <a:rPr lang="en-US" smtClean="0"/>
              <a:t>Các câu hỏi có thể chứa hình ảnh, video</a:t>
            </a:r>
          </a:p>
          <a:p>
            <a:r>
              <a:rPr lang="en-US" smtClean="0"/>
              <a:t>Phản hồi kết quả kiểm tra một cách tự động hoặc manualy</a:t>
            </a:r>
            <a:endParaRPr lang="en-US"/>
          </a:p>
        </p:txBody>
      </p:sp>
      <p:pic>
        <p:nvPicPr>
          <p:cNvPr id="11" name="Picture 10"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2163" y="3551964"/>
            <a:ext cx="5986789" cy="3169476"/>
          </a:xfrm>
          <a:prstGeom prst="rect">
            <a:avLst/>
          </a:prstGeom>
        </p:spPr>
      </p:pic>
    </p:spTree>
    <p:extLst>
      <p:ext uri="{BB962C8B-B14F-4D97-AF65-F5344CB8AC3E}">
        <p14:creationId xmlns:p14="http://schemas.microsoft.com/office/powerpoint/2010/main" val="28839851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a:solidFill>
                  <a:schemeClr val="tx2"/>
                </a:solidFill>
              </a:rPr>
              <a:t>HẠN CHẾ</a:t>
            </a:r>
            <a:endParaRPr lang="en-US" b="1">
              <a:solidFill>
                <a:schemeClr val="tx2"/>
              </a:solidFill>
            </a:endParaRPr>
          </a:p>
        </p:txBody>
      </p:sp>
      <p:sp>
        <p:nvSpPr>
          <p:cNvPr id="3" name="Content Placeholder 2"/>
          <p:cNvSpPr>
            <a:spLocks noGrp="1"/>
          </p:cNvSpPr>
          <p:nvPr>
            <p:ph idx="1"/>
          </p:nvPr>
        </p:nvSpPr>
        <p:spPr>
          <a:xfrm>
            <a:off x="838199" y="1362076"/>
            <a:ext cx="11016343" cy="4652963"/>
          </a:xfrm>
        </p:spPr>
        <p:txBody>
          <a:bodyPr/>
          <a:lstStyle/>
          <a:p>
            <a:r>
              <a:rPr lang="en-US" smtClean="0"/>
              <a:t>Chưa thấy được Video tương tác để người học </a:t>
            </a:r>
            <a:r>
              <a:rPr lang="en-US"/>
              <a:t>tương tác</a:t>
            </a:r>
            <a:endParaRPr lang="en-US" smtClean="0"/>
          </a:p>
          <a:p>
            <a:r>
              <a:rPr lang="en-US" smtClean="0"/>
              <a:t>Chưa thấy được tích hợp một số phần mềm công cụ hỗ trợ học và đánh giá thực hành trực tuyến, mô phỏng tương tác</a:t>
            </a:r>
          </a:p>
          <a:p>
            <a:r>
              <a:rPr lang="en-US" smtClean="0"/>
              <a:t>Tùy chọn học trực tuyến hay tải về</a:t>
            </a:r>
          </a:p>
          <a:p>
            <a:r>
              <a:rPr lang="en-US" smtClean="0"/>
              <a:t>Nền tảng việt hóa vẫn chưa tốt</a:t>
            </a:r>
          </a:p>
          <a:p>
            <a:r>
              <a:rPr lang="en-US" sz="3200"/>
              <a:t>Có thể truy cập bằng ứng dụng điện thoại truy cập bằng mã </a:t>
            </a:r>
            <a:r>
              <a:rPr lang="en-US" sz="3200"/>
              <a:t>code </a:t>
            </a:r>
            <a:r>
              <a:rPr lang="en-US" sz="3200" smtClean="0"/>
              <a:t>QR nhưng truy cập chậm,</a:t>
            </a:r>
            <a:endParaRPr lang="en-US" sz="3200"/>
          </a:p>
          <a:p>
            <a:endParaRPr lang="en-US" smtClean="0"/>
          </a:p>
          <a:p>
            <a:endParaRPr lang="en-US"/>
          </a:p>
        </p:txBody>
      </p:sp>
      <p:sp>
        <p:nvSpPr>
          <p:cNvPr id="4" name="Date Placeholder 3"/>
          <p:cNvSpPr>
            <a:spLocks noGrp="1"/>
          </p:cNvSpPr>
          <p:nvPr>
            <p:ph type="dt" sz="half" idx="10"/>
          </p:nvPr>
        </p:nvSpPr>
        <p:spPr/>
        <p:txBody>
          <a:bodyPr/>
          <a:lstStyle/>
          <a:p>
            <a:fld id="{001E44E8-06CA-43B9-AB4B-1269776F691D}" type="datetime1">
              <a:rPr lang="en-US" smtClean="0"/>
              <a:t>22/06/2021</a:t>
            </a:fld>
            <a:endParaRPr lang="en-US"/>
          </a:p>
        </p:txBody>
      </p:sp>
      <p:sp>
        <p:nvSpPr>
          <p:cNvPr id="5" name="Footer Placeholder 4"/>
          <p:cNvSpPr>
            <a:spLocks noGrp="1"/>
          </p:cNvSpPr>
          <p:nvPr>
            <p:ph type="ftr" sz="quarter" idx="11"/>
          </p:nvPr>
        </p:nvSpPr>
        <p:spPr/>
        <p:txBody>
          <a:bodyPr/>
          <a:lstStyle/>
          <a:p>
            <a:r>
              <a:rPr lang="en-US" smtClean="0"/>
              <a:t>PHAM THI MINH QUY BAY</a:t>
            </a:r>
            <a:endParaRPr lang="en-US"/>
          </a:p>
        </p:txBody>
      </p:sp>
      <p:sp>
        <p:nvSpPr>
          <p:cNvPr id="6" name="Slide Number Placeholder 5"/>
          <p:cNvSpPr>
            <a:spLocks noGrp="1"/>
          </p:cNvSpPr>
          <p:nvPr>
            <p:ph type="sldNum" sz="quarter" idx="12"/>
          </p:nvPr>
        </p:nvSpPr>
        <p:spPr/>
        <p:txBody>
          <a:bodyPr/>
          <a:lstStyle/>
          <a:p>
            <a:fld id="{DE427DD3-6A31-4F0A-8302-CFF58809308E}" type="slidenum">
              <a:rPr lang="en-US" smtClean="0"/>
              <a:t>9</a:t>
            </a:fld>
            <a:endParaRPr lang="en-US"/>
          </a:p>
        </p:txBody>
      </p:sp>
      <p:pic>
        <p:nvPicPr>
          <p:cNvPr id="7" name="Picture 6"/>
          <p:cNvPicPr>
            <a:picLocks noChangeAspect="1"/>
          </p:cNvPicPr>
          <p:nvPr/>
        </p:nvPicPr>
        <p:blipFill>
          <a:blip r:embed="rId2"/>
          <a:stretch>
            <a:fillRect/>
          </a:stretch>
        </p:blipFill>
        <p:spPr>
          <a:xfrm>
            <a:off x="9519573" y="3956834"/>
            <a:ext cx="2334970" cy="2261812"/>
          </a:xfrm>
          <a:prstGeom prst="rect">
            <a:avLst/>
          </a:prstGeom>
        </p:spPr>
      </p:pic>
    </p:spTree>
    <p:extLst>
      <p:ext uri="{BB962C8B-B14F-4D97-AF65-F5344CB8AC3E}">
        <p14:creationId xmlns:p14="http://schemas.microsoft.com/office/powerpoint/2010/main" val="140759898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8"/>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EHT Paul Dubrule Palette">
      <a:dk1>
        <a:srgbClr val="000000"/>
      </a:dk1>
      <a:lt1>
        <a:sysClr val="window" lastClr="FFFFFF"/>
      </a:lt1>
      <a:dk2>
        <a:srgbClr val="D0AA66"/>
      </a:dk2>
      <a:lt2>
        <a:srgbClr val="89AAA6"/>
      </a:lt2>
      <a:accent1>
        <a:srgbClr val="D0AA66"/>
      </a:accent1>
      <a:accent2>
        <a:srgbClr val="89AAA6"/>
      </a:accent2>
      <a:accent3>
        <a:srgbClr val="F9F5D5"/>
      </a:accent3>
      <a:accent4>
        <a:srgbClr val="FFFFFF"/>
      </a:accent4>
      <a:accent5>
        <a:srgbClr val="FFFFFF"/>
      </a:accent5>
      <a:accent6>
        <a:srgbClr val="FFFFFF"/>
      </a:accent6>
      <a:hlink>
        <a:srgbClr val="000000"/>
      </a:hlink>
      <a:folHlink>
        <a:srgbClr val="000000"/>
      </a:folHlink>
    </a:clrScheme>
    <a:fontScheme name="EHT Template">
      <a:majorFont>
        <a:latin typeface="Roboto"/>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3B1D1878DB1335499DDB13F3A4C3009B" ma:contentTypeVersion="13" ma:contentTypeDescription="Ein neues Dokument erstellen." ma:contentTypeScope="" ma:versionID="724ba3e275960b7a17f0aa8946763831">
  <xsd:schema xmlns:xsd="http://www.w3.org/2001/XMLSchema" xmlns:xs="http://www.w3.org/2001/XMLSchema" xmlns:p="http://schemas.microsoft.com/office/2006/metadata/properties" xmlns:ns2="388ba771-cdb3-4ab4-b105-079ba08c4720" xmlns:ns3="eabf0ec1-5846-45d3-901d-efa415327165" targetNamespace="http://schemas.microsoft.com/office/2006/metadata/properties" ma:root="true" ma:fieldsID="5c10853183b00ab00ae7cc5814277f6b" ns2:_="" ns3:_="">
    <xsd:import namespace="388ba771-cdb3-4ab4-b105-079ba08c4720"/>
    <xsd:import namespace="eabf0ec1-5846-45d3-901d-efa41532716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8ba771-cdb3-4ab4-b105-079ba08c47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abf0ec1-5846-45d3-901d-efa415327165" elementFormDefault="qualified">
    <xsd:import namespace="http://schemas.microsoft.com/office/2006/documentManagement/types"/>
    <xsd:import namespace="http://schemas.microsoft.com/office/infopath/2007/PartnerControls"/>
    <xsd:element name="SharedWithUsers" ma:index="1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B28190-F5DF-4B18-96F9-0B76AE00768B}"/>
</file>

<file path=customXml/itemProps2.xml><?xml version="1.0" encoding="utf-8"?>
<ds:datastoreItem xmlns:ds="http://schemas.openxmlformats.org/officeDocument/2006/customXml" ds:itemID="{48D7A209-E194-4C46-A391-3FB8F97976F1}"/>
</file>

<file path=customXml/itemProps3.xml><?xml version="1.0" encoding="utf-8"?>
<ds:datastoreItem xmlns:ds="http://schemas.openxmlformats.org/officeDocument/2006/customXml" ds:itemID="{FDCFACEF-9690-4B52-93F1-C66C921C7176}"/>
</file>

<file path=docProps/app.xml><?xml version="1.0" encoding="utf-8"?>
<Properties xmlns="http://schemas.openxmlformats.org/officeDocument/2006/extended-properties" xmlns:vt="http://schemas.openxmlformats.org/officeDocument/2006/docPropsVTypes">
  <TotalTime>1136</TotalTime>
  <Words>993</Words>
  <Application>Microsoft Office PowerPoint</Application>
  <PresentationFormat>Widescreen</PresentationFormat>
  <Paragraphs>104</Paragraphs>
  <Slides>11</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Roboto</vt:lpstr>
      <vt:lpstr>Office Theme</vt:lpstr>
      <vt:lpstr>PowerPoint Presentation</vt:lpstr>
      <vt:lpstr>PowerPoint Presentation</vt:lpstr>
      <vt:lpstr>DỄ DÀNG TIẾP CẬN</vt:lpstr>
      <vt:lpstr>Chức năng giao tiếp kết nối</vt:lpstr>
      <vt:lpstr>Đa dạng</vt:lpstr>
      <vt:lpstr>Đa dạng</vt:lpstr>
      <vt:lpstr>Chức năng đánh giá và kiểm tra </vt:lpstr>
      <vt:lpstr>Chức năng đánh giá và kiểm tra </vt:lpstr>
      <vt:lpstr>HẠN CHẾ</vt:lpstr>
      <vt:lpstr>ĐỊNH HƯỚNG TƯƠNG LAI</vt:lpstr>
      <vt:lpstr>XIN CHÂN THÀNH CẢM ƠN QUÝ THẦY CÔ ĐÃ LẮNG NGHE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Enrique BLANCO</dc:creator>
  <cp:lastModifiedBy>BAY LILAMA2</cp:lastModifiedBy>
  <cp:revision>102</cp:revision>
  <cp:lastPrinted>2021-06-10T01:35:54Z</cp:lastPrinted>
  <dcterms:created xsi:type="dcterms:W3CDTF">2020-10-12T06:14:20Z</dcterms:created>
  <dcterms:modified xsi:type="dcterms:W3CDTF">2021-06-22T08:44:47Z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6013B2E3-C235-4D9F-A85D-587AC7BCA095</vt:lpwstr>
  </property>
  <property fmtid="{D5CDD505-2E9C-101B-9397-08002B2CF9AE}" pid="3" name="ArticulatePath">
    <vt:lpwstr>Additional slides_ITCILO_WebinarVT (002)</vt:lpwstr>
  </property>
  <property fmtid="{D5CDD505-2E9C-101B-9397-08002B2CF9AE}" pid="4" name="ContentTypeId">
    <vt:lpwstr>0x0101003B1D1878DB1335499DDB13F3A4C3009B</vt:lpwstr>
  </property>
</Properties>
</file>